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22"/>
  </p:notesMasterIdLst>
  <p:sldIdLst>
    <p:sldId id="812" r:id="rId5"/>
    <p:sldId id="818" r:id="rId6"/>
    <p:sldId id="820" r:id="rId7"/>
    <p:sldId id="819" r:id="rId8"/>
    <p:sldId id="831" r:id="rId9"/>
    <p:sldId id="832" r:id="rId10"/>
    <p:sldId id="813" r:id="rId11"/>
    <p:sldId id="814" r:id="rId12"/>
    <p:sldId id="827" r:id="rId13"/>
    <p:sldId id="829" r:id="rId14"/>
    <p:sldId id="830" r:id="rId15"/>
    <p:sldId id="815" r:id="rId16"/>
    <p:sldId id="833" r:id="rId17"/>
    <p:sldId id="834" r:id="rId18"/>
    <p:sldId id="835" r:id="rId19"/>
    <p:sldId id="836" r:id="rId20"/>
    <p:sldId id="822" r:id="rId21"/>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eanne Charbonneau" initials="JC" lastIdx="12" clrIdx="0">
    <p:extLst>
      <p:ext uri="{19B8F6BF-5375-455C-9EA6-DF929625EA0E}">
        <p15:presenceInfo xmlns:p15="http://schemas.microsoft.com/office/powerpoint/2012/main" userId="S::jcharbonneau@cnete.qc.ca::91fa131c-aba7-4f8b-8431-e5d0bd469be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FA200"/>
    <a:srgbClr val="00683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81199" autoAdjust="0"/>
  </p:normalViewPr>
  <p:slideViewPr>
    <p:cSldViewPr snapToGrid="0" snapToObjects="1">
      <p:cViewPr varScale="1">
        <p:scale>
          <a:sx n="60" d="100"/>
          <a:sy n="60" d="100"/>
        </p:scale>
        <p:origin x="1275" y="41"/>
      </p:cViewPr>
      <p:guideLst/>
    </p:cSldViewPr>
  </p:slid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CA"/>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DEF13ED-1CFE-4394-B717-85940BE1F676}" type="datetimeFigureOut">
              <a:rPr lang="fr-CA" smtClean="0"/>
              <a:t>2025-09-01</a:t>
            </a:fld>
            <a:endParaRPr lang="fr-CA"/>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CA"/>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CA"/>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6D97B02-1FBC-4F41-8ECA-FEFEEA31BE28}" type="slidenum">
              <a:rPr lang="fr-CA" smtClean="0"/>
              <a:t>‹N°›</a:t>
            </a:fld>
            <a:endParaRPr lang="fr-CA"/>
          </a:p>
        </p:txBody>
      </p:sp>
    </p:spTree>
    <p:extLst>
      <p:ext uri="{BB962C8B-B14F-4D97-AF65-F5344CB8AC3E}">
        <p14:creationId xmlns:p14="http://schemas.microsoft.com/office/powerpoint/2010/main" val="34691127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s://www.economie.gouv.qc.ca/fileadmin/contenu/publications/outils_aide/recherche/guide_ententes_recherche.pdf" TargetMode="External"/><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A" dirty="0"/>
              <a:t>Ces appels à projets s’inscrivent dans le cadre d’une entente…</a:t>
            </a:r>
            <a:br>
              <a:rPr lang="fr-CA" dirty="0"/>
            </a:br>
            <a:r>
              <a:rPr lang="fr-CA" dirty="0"/>
              <a:t>Il s’agit d’un investissement du ministère de l’environnement de la lutte contre les changements climatiques de la faune et des parcs pour structurer et soutenir la recherche en hydrogène vert et bioénergie </a:t>
            </a:r>
          </a:p>
          <a:p>
            <a:r>
              <a:rPr lang="fr-CA" dirty="0"/>
              <a:t>Cet investissement est …  </a:t>
            </a:r>
          </a:p>
          <a:p>
            <a:r>
              <a:rPr lang="fr-CA" dirty="0"/>
              <a:t>Complémentaire : </a:t>
            </a:r>
          </a:p>
          <a:p>
            <a:r>
              <a:rPr lang="fr-CA" dirty="0"/>
              <a:t>Mobilise : Cet investissement vise à soutenir des projets innovants à court termes qui vont éventuellement </a:t>
            </a:r>
          </a:p>
          <a:p>
            <a:r>
              <a:rPr lang="fr-CA" dirty="0"/>
              <a:t>Encourage la collaboration : en effet le Québec bénéficie d’une importante force de frappe en recherche dans le domaine de l’hydrogène vert et des bioénergies </a:t>
            </a:r>
          </a:p>
        </p:txBody>
      </p:sp>
      <p:sp>
        <p:nvSpPr>
          <p:cNvPr id="4" name="Espace réservé du numéro de diapositive 3"/>
          <p:cNvSpPr>
            <a:spLocks noGrp="1"/>
          </p:cNvSpPr>
          <p:nvPr>
            <p:ph type="sldNum" sz="quarter" idx="5"/>
          </p:nvPr>
        </p:nvSpPr>
        <p:spPr/>
        <p:txBody>
          <a:bodyPr/>
          <a:lstStyle/>
          <a:p>
            <a:fld id="{36D97B02-1FBC-4F41-8ECA-FEFEEA31BE28}" type="slidenum">
              <a:rPr lang="fr-CA" smtClean="0"/>
              <a:t>2</a:t>
            </a:fld>
            <a:endParaRPr lang="fr-CA"/>
          </a:p>
        </p:txBody>
      </p:sp>
    </p:spTree>
    <p:extLst>
      <p:ext uri="{BB962C8B-B14F-4D97-AF65-F5344CB8AC3E}">
        <p14:creationId xmlns:p14="http://schemas.microsoft.com/office/powerpoint/2010/main" val="25664545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A" dirty="0"/>
          </a:p>
        </p:txBody>
      </p:sp>
      <p:sp>
        <p:nvSpPr>
          <p:cNvPr id="4" name="Espace réservé du numéro de diapositive 3"/>
          <p:cNvSpPr>
            <a:spLocks noGrp="1"/>
          </p:cNvSpPr>
          <p:nvPr>
            <p:ph type="sldNum" sz="quarter" idx="5"/>
          </p:nvPr>
        </p:nvSpPr>
        <p:spPr/>
        <p:txBody>
          <a:bodyPr/>
          <a:lstStyle/>
          <a:p>
            <a:fld id="{36D97B02-1FBC-4F41-8ECA-FEFEEA31BE28}" type="slidenum">
              <a:rPr lang="fr-CA" smtClean="0"/>
              <a:t>4</a:t>
            </a:fld>
            <a:endParaRPr lang="fr-CA"/>
          </a:p>
        </p:txBody>
      </p:sp>
    </p:spTree>
    <p:extLst>
      <p:ext uri="{BB962C8B-B14F-4D97-AF65-F5344CB8AC3E}">
        <p14:creationId xmlns:p14="http://schemas.microsoft.com/office/powerpoint/2010/main" val="5907154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Lors de leur dépôt, les demandes de projet doivent être portée par un professeur </a:t>
            </a:r>
            <a:r>
              <a:rPr lang="fr-CA" sz="1800" b="1"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membre du RQEI</a:t>
            </a:r>
            <a:r>
              <a:rPr lang="fr-CA"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et d’un </a:t>
            </a:r>
            <a:r>
              <a:rPr lang="fr-CA" sz="1800" b="1"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CCTT membre de l’Escouade Énergie</a:t>
            </a:r>
            <a:r>
              <a:rPr lang="fr-CA"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Les demandes de projets sont limitées à deux demandes par professeur universitaire (chercheur principal) membre du RQEI et par CCTT membre de l’Escouade Énergie. Les projets de recherche peuvent impliquer la collaboration d’autres chercheurs pour inclure plus d’expertises.  Un seul projet pourra être retenu par CCTT et par professeur chercheur principal ;</a:t>
            </a:r>
            <a:endParaRPr lang="fr-CA"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fr-CA" dirty="0"/>
          </a:p>
        </p:txBody>
      </p:sp>
      <p:sp>
        <p:nvSpPr>
          <p:cNvPr id="4" name="Espace réservé du numéro de diapositive 3"/>
          <p:cNvSpPr>
            <a:spLocks noGrp="1"/>
          </p:cNvSpPr>
          <p:nvPr>
            <p:ph type="sldNum" sz="quarter" idx="5"/>
          </p:nvPr>
        </p:nvSpPr>
        <p:spPr/>
        <p:txBody>
          <a:bodyPr/>
          <a:lstStyle/>
          <a:p>
            <a:fld id="{36D97B02-1FBC-4F41-8ECA-FEFEEA31BE28}" type="slidenum">
              <a:rPr lang="fr-CA" smtClean="0"/>
              <a:t>8</a:t>
            </a:fld>
            <a:endParaRPr lang="fr-CA"/>
          </a:p>
        </p:txBody>
      </p:sp>
    </p:spTree>
    <p:extLst>
      <p:ext uri="{BB962C8B-B14F-4D97-AF65-F5344CB8AC3E}">
        <p14:creationId xmlns:p14="http://schemas.microsoft.com/office/powerpoint/2010/main" val="41342365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Lors de leur dépôt, les demandes de projet doivent être portée par un professeur </a:t>
            </a:r>
            <a:r>
              <a:rPr lang="fr-CA" sz="1800" b="1"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membre du RQEI</a:t>
            </a:r>
            <a:r>
              <a:rPr lang="fr-CA"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et d’un </a:t>
            </a:r>
            <a:r>
              <a:rPr lang="fr-CA" sz="1800" b="1"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CCTT membre de l’Escouade Énergie</a:t>
            </a:r>
            <a:r>
              <a:rPr lang="fr-CA"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Les demandes de projets sont limitées à deux demandes par professeur universitaire (chercheur principal) membre du RQEI et par CCTT membre de l’Escouade Énergie. Les projets de recherche peuvent impliquer la collaboration d’autres chercheurs pour inclure plus d’expertises.  Un seul projet pourra être retenu par CCTT et par professeur chercheur principal ;</a:t>
            </a:r>
            <a:endParaRPr lang="fr-CA"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fr-CA" dirty="0"/>
          </a:p>
        </p:txBody>
      </p:sp>
      <p:sp>
        <p:nvSpPr>
          <p:cNvPr id="4" name="Espace réservé du numéro de diapositive 3"/>
          <p:cNvSpPr>
            <a:spLocks noGrp="1"/>
          </p:cNvSpPr>
          <p:nvPr>
            <p:ph type="sldNum" sz="quarter" idx="5"/>
          </p:nvPr>
        </p:nvSpPr>
        <p:spPr/>
        <p:txBody>
          <a:bodyPr/>
          <a:lstStyle/>
          <a:p>
            <a:fld id="{36D97B02-1FBC-4F41-8ECA-FEFEEA31BE28}" type="slidenum">
              <a:rPr lang="fr-CA" smtClean="0"/>
              <a:t>9</a:t>
            </a:fld>
            <a:endParaRPr lang="fr-CA"/>
          </a:p>
        </p:txBody>
      </p:sp>
    </p:spTree>
    <p:extLst>
      <p:ext uri="{BB962C8B-B14F-4D97-AF65-F5344CB8AC3E}">
        <p14:creationId xmlns:p14="http://schemas.microsoft.com/office/powerpoint/2010/main" val="13490838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Lors de leur dépôt, les demandes de projet doivent être portée par un professeur </a:t>
            </a:r>
            <a:r>
              <a:rPr lang="fr-CA" sz="1800" b="1"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membre du RQEI</a:t>
            </a:r>
            <a:r>
              <a:rPr lang="fr-CA"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et d’un </a:t>
            </a:r>
            <a:r>
              <a:rPr lang="fr-CA" sz="1800" b="1"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CCTT membre de l’Escouade Énergie</a:t>
            </a:r>
            <a:r>
              <a:rPr lang="fr-CA"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Les demandes de projets sont limitées à deux demandes par professeur universitaire (chercheur principal) membre du RQEI et par CCTT membre de l’Escouade Énergie. Les projets de recherche peuvent impliquer la collaboration d’autres chercheurs pour inclure plus d’expertises.  Un seul projet pourra être retenu par CCTT et par professeur chercheur principal ;</a:t>
            </a:r>
            <a:endParaRPr lang="fr-CA"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fr-CA" dirty="0"/>
          </a:p>
        </p:txBody>
      </p:sp>
      <p:sp>
        <p:nvSpPr>
          <p:cNvPr id="4" name="Espace réservé du numéro de diapositive 3"/>
          <p:cNvSpPr>
            <a:spLocks noGrp="1"/>
          </p:cNvSpPr>
          <p:nvPr>
            <p:ph type="sldNum" sz="quarter" idx="5"/>
          </p:nvPr>
        </p:nvSpPr>
        <p:spPr/>
        <p:txBody>
          <a:bodyPr/>
          <a:lstStyle/>
          <a:p>
            <a:fld id="{36D97B02-1FBC-4F41-8ECA-FEFEEA31BE28}" type="slidenum">
              <a:rPr lang="fr-CA" smtClean="0"/>
              <a:t>10</a:t>
            </a:fld>
            <a:endParaRPr lang="fr-CA"/>
          </a:p>
        </p:txBody>
      </p:sp>
    </p:spTree>
    <p:extLst>
      <p:ext uri="{BB962C8B-B14F-4D97-AF65-F5344CB8AC3E}">
        <p14:creationId xmlns:p14="http://schemas.microsoft.com/office/powerpoint/2010/main" val="41442902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Lors de leur dépôt, les demandes de projet doivent être portée par un professeur </a:t>
            </a:r>
            <a:r>
              <a:rPr lang="fr-CA" sz="1800" b="1"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membre du RQEI</a:t>
            </a:r>
            <a:r>
              <a:rPr lang="fr-CA"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et d’un </a:t>
            </a:r>
            <a:r>
              <a:rPr lang="fr-CA" sz="1800" b="1"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CCTT membre de l’Escouade Énergie</a:t>
            </a:r>
            <a:r>
              <a:rPr lang="fr-CA"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Les demandes de projets sont limitées à deux demandes par professeur universitaire (chercheur principal) membre du RQEI et par CCTT membre de l’Escouade Énergie. Les projets de recherche peuvent impliquer la collaboration d’autres chercheurs pour inclure plus d’expertises.  Un seul projet pourra être retenu par CCTT et par professeur chercheur principal ;</a:t>
            </a:r>
            <a:endParaRPr lang="fr-CA"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fr-CA" dirty="0"/>
          </a:p>
        </p:txBody>
      </p:sp>
      <p:sp>
        <p:nvSpPr>
          <p:cNvPr id="4" name="Espace réservé du numéro de diapositive 3"/>
          <p:cNvSpPr>
            <a:spLocks noGrp="1"/>
          </p:cNvSpPr>
          <p:nvPr>
            <p:ph type="sldNum" sz="quarter" idx="5"/>
          </p:nvPr>
        </p:nvSpPr>
        <p:spPr/>
        <p:txBody>
          <a:bodyPr/>
          <a:lstStyle/>
          <a:p>
            <a:fld id="{36D97B02-1FBC-4F41-8ECA-FEFEEA31BE28}" type="slidenum">
              <a:rPr lang="fr-CA" smtClean="0"/>
              <a:t>11</a:t>
            </a:fld>
            <a:endParaRPr lang="fr-CA"/>
          </a:p>
        </p:txBody>
      </p:sp>
    </p:spTree>
    <p:extLst>
      <p:ext uri="{BB962C8B-B14F-4D97-AF65-F5344CB8AC3E}">
        <p14:creationId xmlns:p14="http://schemas.microsoft.com/office/powerpoint/2010/main" val="10368753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sz="1800" dirty="0">
                <a:effectLst/>
                <a:latin typeface="Times New Roman" panose="02020603050405020304" pitchFamily="18" charset="0"/>
                <a:ea typeface="Times New Roman" panose="02020603050405020304" pitchFamily="18" charset="0"/>
              </a:rPr>
              <a:t>Des frais indirects de recherche (FIR) jusqu’à un maximum de 27% des dépenses directes pourront être autorisées, nous devons appliquer les règles de calcul du guide suivant: </a:t>
            </a:r>
            <a:r>
              <a:rPr lang="fr-CA" sz="1800" u="sng" dirty="0">
                <a:solidFill>
                  <a:srgbClr val="0000FF"/>
                </a:solidFill>
                <a:effectLst/>
                <a:latin typeface="Times New Roman" panose="02020603050405020304" pitchFamily="18" charset="0"/>
                <a:ea typeface="Times New Roman" panose="02020603050405020304" pitchFamily="18" charset="0"/>
                <a:hlinkClick r:id="rId3"/>
              </a:rPr>
              <a:t>https://www.economie.gouv.qc.ca/fileadmin/contenu/publications/outils_aide/recherche/guide_ententes_recherche.pdf</a:t>
            </a:r>
            <a:endParaRPr lang="fr-CA" sz="1800" dirty="0">
              <a:effectLst/>
              <a:latin typeface="Times New Roman" panose="02020603050405020304" pitchFamily="18" charset="0"/>
              <a:ea typeface="Times New Roman" panose="02020603050405020304" pitchFamily="18" charset="0"/>
            </a:endParaRPr>
          </a:p>
          <a:p>
            <a:endParaRPr lang="fr-CA" dirty="0"/>
          </a:p>
        </p:txBody>
      </p:sp>
      <p:sp>
        <p:nvSpPr>
          <p:cNvPr id="4" name="Espace réservé du numéro de diapositive 3"/>
          <p:cNvSpPr>
            <a:spLocks noGrp="1"/>
          </p:cNvSpPr>
          <p:nvPr>
            <p:ph type="sldNum" sz="quarter" idx="5"/>
          </p:nvPr>
        </p:nvSpPr>
        <p:spPr/>
        <p:txBody>
          <a:bodyPr/>
          <a:lstStyle/>
          <a:p>
            <a:fld id="{36D97B02-1FBC-4F41-8ECA-FEFEEA31BE28}" type="slidenum">
              <a:rPr lang="fr-CA" smtClean="0"/>
              <a:t>17</a:t>
            </a:fld>
            <a:endParaRPr lang="fr-CA"/>
          </a:p>
        </p:txBody>
      </p:sp>
    </p:spTree>
    <p:extLst>
      <p:ext uri="{BB962C8B-B14F-4D97-AF65-F5344CB8AC3E}">
        <p14:creationId xmlns:p14="http://schemas.microsoft.com/office/powerpoint/2010/main" val="4533701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36C248F-0369-7445-A197-526AD7EB2F69}"/>
              </a:ext>
            </a:extLst>
          </p:cNvPr>
          <p:cNvSpPr>
            <a:spLocks noGrp="1"/>
          </p:cNvSpPr>
          <p:nvPr>
            <p:ph type="ctrTitle"/>
          </p:nvPr>
        </p:nvSpPr>
        <p:spPr>
          <a:xfrm>
            <a:off x="1524000" y="1122363"/>
            <a:ext cx="9144000" cy="2387600"/>
          </a:xfrm>
        </p:spPr>
        <p:txBody>
          <a:bodyPr anchor="b"/>
          <a:lstStyle>
            <a:lvl1pPr algn="ctr">
              <a:defRPr sz="6000"/>
            </a:lvl1pPr>
          </a:lstStyle>
          <a:p>
            <a:r>
              <a:rPr lang="fr-CA"/>
              <a:t>Modifier le style du titre</a:t>
            </a:r>
            <a:endParaRPr lang="fr-FR"/>
          </a:p>
        </p:txBody>
      </p:sp>
      <p:sp>
        <p:nvSpPr>
          <p:cNvPr id="3" name="Sous-titre 2">
            <a:extLst>
              <a:ext uri="{FF2B5EF4-FFF2-40B4-BE49-F238E27FC236}">
                <a16:creationId xmlns:a16="http://schemas.microsoft.com/office/drawing/2014/main" id="{B6E7321E-3EAF-7245-A3B4-09634BF4B6D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CA"/>
              <a:t>Modifier le style des sous-titres du masque</a:t>
            </a:r>
            <a:endParaRPr lang="fr-FR"/>
          </a:p>
        </p:txBody>
      </p:sp>
      <p:sp>
        <p:nvSpPr>
          <p:cNvPr id="4" name="Espace réservé de la date 3">
            <a:extLst>
              <a:ext uri="{FF2B5EF4-FFF2-40B4-BE49-F238E27FC236}">
                <a16:creationId xmlns:a16="http://schemas.microsoft.com/office/drawing/2014/main" id="{FEDFBDAA-2D97-744A-A162-83A5D45BEA37}"/>
              </a:ext>
            </a:extLst>
          </p:cNvPr>
          <p:cNvSpPr>
            <a:spLocks noGrp="1"/>
          </p:cNvSpPr>
          <p:nvPr>
            <p:ph type="dt" sz="half" idx="10"/>
          </p:nvPr>
        </p:nvSpPr>
        <p:spPr/>
        <p:txBody>
          <a:bodyPr/>
          <a:lstStyle/>
          <a:p>
            <a:fld id="{D422014B-2BAC-F543-8F15-B7C2BD530249}" type="datetime1">
              <a:rPr lang="fr-CA" smtClean="0"/>
              <a:t>2025-09-01</a:t>
            </a:fld>
            <a:endParaRPr lang="fr-FR"/>
          </a:p>
        </p:txBody>
      </p:sp>
      <p:sp>
        <p:nvSpPr>
          <p:cNvPr id="5" name="Espace réservé du pied de page 4">
            <a:extLst>
              <a:ext uri="{FF2B5EF4-FFF2-40B4-BE49-F238E27FC236}">
                <a16:creationId xmlns:a16="http://schemas.microsoft.com/office/drawing/2014/main" id="{79D52E54-5E98-C140-AF89-CCF2E175AEE4}"/>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66DBD5A5-9DF2-7B4E-885B-D5D5937E4DAB}"/>
              </a:ext>
            </a:extLst>
          </p:cNvPr>
          <p:cNvSpPr>
            <a:spLocks noGrp="1"/>
          </p:cNvSpPr>
          <p:nvPr>
            <p:ph type="sldNum" sz="quarter" idx="12"/>
          </p:nvPr>
        </p:nvSpPr>
        <p:spPr/>
        <p:txBody>
          <a:bodyPr/>
          <a:lstStyle/>
          <a:p>
            <a:fld id="{B43E51F0-8C1C-6947-A24D-FE2F878B0EA4}" type="slidenum">
              <a:rPr lang="fr-FR" smtClean="0"/>
              <a:t>‹N°›</a:t>
            </a:fld>
            <a:endParaRPr lang="fr-FR"/>
          </a:p>
        </p:txBody>
      </p:sp>
    </p:spTree>
    <p:extLst>
      <p:ext uri="{BB962C8B-B14F-4D97-AF65-F5344CB8AC3E}">
        <p14:creationId xmlns:p14="http://schemas.microsoft.com/office/powerpoint/2010/main" val="13025651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3FF4EA1-4B29-B74C-A8D3-A28A43A6E80C}"/>
              </a:ext>
            </a:extLst>
          </p:cNvPr>
          <p:cNvSpPr>
            <a:spLocks noGrp="1"/>
          </p:cNvSpPr>
          <p:nvPr>
            <p:ph type="title"/>
          </p:nvPr>
        </p:nvSpPr>
        <p:spPr/>
        <p:txBody>
          <a:bodyPr/>
          <a:lstStyle/>
          <a:p>
            <a:r>
              <a:rPr lang="fr-CA"/>
              <a:t>Modifier le style du titre</a:t>
            </a:r>
            <a:endParaRPr lang="fr-FR"/>
          </a:p>
        </p:txBody>
      </p:sp>
      <p:sp>
        <p:nvSpPr>
          <p:cNvPr id="3" name="Espace réservé du texte vertical 2">
            <a:extLst>
              <a:ext uri="{FF2B5EF4-FFF2-40B4-BE49-F238E27FC236}">
                <a16:creationId xmlns:a16="http://schemas.microsoft.com/office/drawing/2014/main" id="{C8F7A0AB-B906-EA4C-8EEE-554612A1D1B0}"/>
              </a:ext>
            </a:extLst>
          </p:cNvPr>
          <p:cNvSpPr>
            <a:spLocks noGrp="1"/>
          </p:cNvSpPr>
          <p:nvPr>
            <p:ph type="body" orient="vert" idx="1"/>
          </p:nvPr>
        </p:nvSpPr>
        <p:spPr/>
        <p:txBody>
          <a:bodyPr vert="eaVert"/>
          <a:lstStyle/>
          <a:p>
            <a:pPr lvl="0"/>
            <a:r>
              <a:rPr lang="fr-CA"/>
              <a:t>Cliquez pour modifier les styles du texte du masque</a:t>
            </a:r>
          </a:p>
          <a:p>
            <a:pPr lvl="1"/>
            <a:r>
              <a:rPr lang="fr-CA"/>
              <a:t>Deuxième niveau</a:t>
            </a:r>
          </a:p>
          <a:p>
            <a:pPr lvl="2"/>
            <a:r>
              <a:rPr lang="fr-CA"/>
              <a:t>Troisième niveau</a:t>
            </a:r>
          </a:p>
          <a:p>
            <a:pPr lvl="3"/>
            <a:r>
              <a:rPr lang="fr-CA"/>
              <a:t>Quatrième niveau</a:t>
            </a:r>
          </a:p>
          <a:p>
            <a:pPr lvl="4"/>
            <a:r>
              <a:rPr lang="fr-CA"/>
              <a:t>Cinquième niveau</a:t>
            </a:r>
            <a:endParaRPr lang="fr-FR"/>
          </a:p>
        </p:txBody>
      </p:sp>
      <p:sp>
        <p:nvSpPr>
          <p:cNvPr id="4" name="Espace réservé de la date 3">
            <a:extLst>
              <a:ext uri="{FF2B5EF4-FFF2-40B4-BE49-F238E27FC236}">
                <a16:creationId xmlns:a16="http://schemas.microsoft.com/office/drawing/2014/main" id="{244C4DAD-A555-9143-A6E5-493A20244ECD}"/>
              </a:ext>
            </a:extLst>
          </p:cNvPr>
          <p:cNvSpPr>
            <a:spLocks noGrp="1"/>
          </p:cNvSpPr>
          <p:nvPr>
            <p:ph type="dt" sz="half" idx="10"/>
          </p:nvPr>
        </p:nvSpPr>
        <p:spPr/>
        <p:txBody>
          <a:bodyPr/>
          <a:lstStyle/>
          <a:p>
            <a:fld id="{73D4F705-2EF7-D948-B94E-98D1B545C5B8}" type="datetime1">
              <a:rPr lang="fr-CA" smtClean="0"/>
              <a:t>2025-09-01</a:t>
            </a:fld>
            <a:endParaRPr lang="fr-FR"/>
          </a:p>
        </p:txBody>
      </p:sp>
      <p:sp>
        <p:nvSpPr>
          <p:cNvPr id="5" name="Espace réservé du pied de page 4">
            <a:extLst>
              <a:ext uri="{FF2B5EF4-FFF2-40B4-BE49-F238E27FC236}">
                <a16:creationId xmlns:a16="http://schemas.microsoft.com/office/drawing/2014/main" id="{27C81F89-1FE3-204D-9AF4-74DE15CCDEF8}"/>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5B0FC3FD-0812-4C42-943A-6567D2225399}"/>
              </a:ext>
            </a:extLst>
          </p:cNvPr>
          <p:cNvSpPr>
            <a:spLocks noGrp="1"/>
          </p:cNvSpPr>
          <p:nvPr>
            <p:ph type="sldNum" sz="quarter" idx="12"/>
          </p:nvPr>
        </p:nvSpPr>
        <p:spPr/>
        <p:txBody>
          <a:bodyPr/>
          <a:lstStyle/>
          <a:p>
            <a:fld id="{B43E51F0-8C1C-6947-A24D-FE2F878B0EA4}" type="slidenum">
              <a:rPr lang="fr-FR" smtClean="0"/>
              <a:t>‹N°›</a:t>
            </a:fld>
            <a:endParaRPr lang="fr-FR"/>
          </a:p>
        </p:txBody>
      </p:sp>
    </p:spTree>
    <p:extLst>
      <p:ext uri="{BB962C8B-B14F-4D97-AF65-F5344CB8AC3E}">
        <p14:creationId xmlns:p14="http://schemas.microsoft.com/office/powerpoint/2010/main" val="15066266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76DE9459-1F8B-BB44-8289-05DBC4EF1A97}"/>
              </a:ext>
            </a:extLst>
          </p:cNvPr>
          <p:cNvSpPr>
            <a:spLocks noGrp="1"/>
          </p:cNvSpPr>
          <p:nvPr>
            <p:ph type="title" orient="vert"/>
          </p:nvPr>
        </p:nvSpPr>
        <p:spPr>
          <a:xfrm>
            <a:off x="8724900" y="365125"/>
            <a:ext cx="2628900" cy="5811838"/>
          </a:xfrm>
        </p:spPr>
        <p:txBody>
          <a:bodyPr vert="eaVert"/>
          <a:lstStyle/>
          <a:p>
            <a:r>
              <a:rPr lang="fr-CA"/>
              <a:t>Modifier le style du titre</a:t>
            </a:r>
            <a:endParaRPr lang="fr-FR"/>
          </a:p>
        </p:txBody>
      </p:sp>
      <p:sp>
        <p:nvSpPr>
          <p:cNvPr id="3" name="Espace réservé du texte vertical 2">
            <a:extLst>
              <a:ext uri="{FF2B5EF4-FFF2-40B4-BE49-F238E27FC236}">
                <a16:creationId xmlns:a16="http://schemas.microsoft.com/office/drawing/2014/main" id="{9860CB74-C72E-5640-9A7B-EC7EC8C37146}"/>
              </a:ext>
            </a:extLst>
          </p:cNvPr>
          <p:cNvSpPr>
            <a:spLocks noGrp="1"/>
          </p:cNvSpPr>
          <p:nvPr>
            <p:ph type="body" orient="vert" idx="1"/>
          </p:nvPr>
        </p:nvSpPr>
        <p:spPr>
          <a:xfrm>
            <a:off x="838200" y="365125"/>
            <a:ext cx="7734300" cy="5811838"/>
          </a:xfrm>
        </p:spPr>
        <p:txBody>
          <a:bodyPr vert="eaVert"/>
          <a:lstStyle/>
          <a:p>
            <a:pPr lvl="0"/>
            <a:r>
              <a:rPr lang="fr-CA"/>
              <a:t>Cliquez pour modifier les styles du texte du masque</a:t>
            </a:r>
          </a:p>
          <a:p>
            <a:pPr lvl="1"/>
            <a:r>
              <a:rPr lang="fr-CA"/>
              <a:t>Deuxième niveau</a:t>
            </a:r>
          </a:p>
          <a:p>
            <a:pPr lvl="2"/>
            <a:r>
              <a:rPr lang="fr-CA"/>
              <a:t>Troisième niveau</a:t>
            </a:r>
          </a:p>
          <a:p>
            <a:pPr lvl="3"/>
            <a:r>
              <a:rPr lang="fr-CA"/>
              <a:t>Quatrième niveau</a:t>
            </a:r>
          </a:p>
          <a:p>
            <a:pPr lvl="4"/>
            <a:r>
              <a:rPr lang="fr-CA"/>
              <a:t>Cinquième niveau</a:t>
            </a:r>
            <a:endParaRPr lang="fr-FR"/>
          </a:p>
        </p:txBody>
      </p:sp>
      <p:sp>
        <p:nvSpPr>
          <p:cNvPr id="4" name="Espace réservé de la date 3">
            <a:extLst>
              <a:ext uri="{FF2B5EF4-FFF2-40B4-BE49-F238E27FC236}">
                <a16:creationId xmlns:a16="http://schemas.microsoft.com/office/drawing/2014/main" id="{D8B8BF3A-D2C2-B048-835F-1B25A83843B6}"/>
              </a:ext>
            </a:extLst>
          </p:cNvPr>
          <p:cNvSpPr>
            <a:spLocks noGrp="1"/>
          </p:cNvSpPr>
          <p:nvPr>
            <p:ph type="dt" sz="half" idx="10"/>
          </p:nvPr>
        </p:nvSpPr>
        <p:spPr/>
        <p:txBody>
          <a:bodyPr/>
          <a:lstStyle/>
          <a:p>
            <a:fld id="{0A7E2EA6-BAFD-D146-B568-CD82EA61309A}" type="datetime1">
              <a:rPr lang="fr-CA" smtClean="0"/>
              <a:t>2025-09-01</a:t>
            </a:fld>
            <a:endParaRPr lang="fr-FR"/>
          </a:p>
        </p:txBody>
      </p:sp>
      <p:sp>
        <p:nvSpPr>
          <p:cNvPr id="5" name="Espace réservé du pied de page 4">
            <a:extLst>
              <a:ext uri="{FF2B5EF4-FFF2-40B4-BE49-F238E27FC236}">
                <a16:creationId xmlns:a16="http://schemas.microsoft.com/office/drawing/2014/main" id="{CC34C8C1-56BF-DF47-818A-99A440FD3AFA}"/>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945A1F4E-E92A-A944-B183-BABDFB9BDCC4}"/>
              </a:ext>
            </a:extLst>
          </p:cNvPr>
          <p:cNvSpPr>
            <a:spLocks noGrp="1"/>
          </p:cNvSpPr>
          <p:nvPr>
            <p:ph type="sldNum" sz="quarter" idx="12"/>
          </p:nvPr>
        </p:nvSpPr>
        <p:spPr/>
        <p:txBody>
          <a:bodyPr/>
          <a:lstStyle/>
          <a:p>
            <a:fld id="{B43E51F0-8C1C-6947-A24D-FE2F878B0EA4}" type="slidenum">
              <a:rPr lang="fr-FR" smtClean="0"/>
              <a:t>‹N°›</a:t>
            </a:fld>
            <a:endParaRPr lang="fr-FR"/>
          </a:p>
        </p:txBody>
      </p:sp>
    </p:spTree>
    <p:extLst>
      <p:ext uri="{BB962C8B-B14F-4D97-AF65-F5344CB8AC3E}">
        <p14:creationId xmlns:p14="http://schemas.microsoft.com/office/powerpoint/2010/main" val="4525383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8C3F634-597B-124A-B8D9-316672683E4D}"/>
              </a:ext>
            </a:extLst>
          </p:cNvPr>
          <p:cNvSpPr>
            <a:spLocks noGrp="1"/>
          </p:cNvSpPr>
          <p:nvPr>
            <p:ph type="title"/>
          </p:nvPr>
        </p:nvSpPr>
        <p:spPr/>
        <p:txBody>
          <a:bodyPr/>
          <a:lstStyle/>
          <a:p>
            <a:r>
              <a:rPr lang="fr-CA"/>
              <a:t>Modifier le style du titre</a:t>
            </a:r>
            <a:endParaRPr lang="fr-FR"/>
          </a:p>
        </p:txBody>
      </p:sp>
      <p:sp>
        <p:nvSpPr>
          <p:cNvPr id="3" name="Espace réservé du contenu 2">
            <a:extLst>
              <a:ext uri="{FF2B5EF4-FFF2-40B4-BE49-F238E27FC236}">
                <a16:creationId xmlns:a16="http://schemas.microsoft.com/office/drawing/2014/main" id="{789B720F-D5FA-3447-BE79-55F84961157D}"/>
              </a:ext>
            </a:extLst>
          </p:cNvPr>
          <p:cNvSpPr>
            <a:spLocks noGrp="1"/>
          </p:cNvSpPr>
          <p:nvPr>
            <p:ph idx="1"/>
          </p:nvPr>
        </p:nvSpPr>
        <p:spPr/>
        <p:txBody>
          <a:bodyPr/>
          <a:lstStyle/>
          <a:p>
            <a:pPr lvl="0"/>
            <a:r>
              <a:rPr lang="fr-CA"/>
              <a:t>Cliquez pour modifier les styles du texte du masque</a:t>
            </a:r>
          </a:p>
          <a:p>
            <a:pPr lvl="1"/>
            <a:r>
              <a:rPr lang="fr-CA"/>
              <a:t>Deuxième niveau</a:t>
            </a:r>
          </a:p>
          <a:p>
            <a:pPr lvl="2"/>
            <a:r>
              <a:rPr lang="fr-CA"/>
              <a:t>Troisième niveau</a:t>
            </a:r>
          </a:p>
          <a:p>
            <a:pPr lvl="3"/>
            <a:r>
              <a:rPr lang="fr-CA"/>
              <a:t>Quatrième niveau</a:t>
            </a:r>
          </a:p>
          <a:p>
            <a:pPr lvl="4"/>
            <a:r>
              <a:rPr lang="fr-CA"/>
              <a:t>Cinquième niveau</a:t>
            </a:r>
            <a:endParaRPr lang="fr-FR"/>
          </a:p>
        </p:txBody>
      </p:sp>
      <p:sp>
        <p:nvSpPr>
          <p:cNvPr id="4" name="Espace réservé de la date 3">
            <a:extLst>
              <a:ext uri="{FF2B5EF4-FFF2-40B4-BE49-F238E27FC236}">
                <a16:creationId xmlns:a16="http://schemas.microsoft.com/office/drawing/2014/main" id="{8481E60A-297F-F24E-AF8D-AE279903C67B}"/>
              </a:ext>
            </a:extLst>
          </p:cNvPr>
          <p:cNvSpPr>
            <a:spLocks noGrp="1"/>
          </p:cNvSpPr>
          <p:nvPr>
            <p:ph type="dt" sz="half" idx="10"/>
          </p:nvPr>
        </p:nvSpPr>
        <p:spPr/>
        <p:txBody>
          <a:bodyPr/>
          <a:lstStyle/>
          <a:p>
            <a:fld id="{8C9BAD62-7EB3-DD47-BA54-ACC9650C9E03}" type="datetime1">
              <a:rPr lang="fr-CA" smtClean="0"/>
              <a:t>2025-09-01</a:t>
            </a:fld>
            <a:endParaRPr lang="fr-FR"/>
          </a:p>
        </p:txBody>
      </p:sp>
      <p:sp>
        <p:nvSpPr>
          <p:cNvPr id="5" name="Espace réservé du pied de page 4">
            <a:extLst>
              <a:ext uri="{FF2B5EF4-FFF2-40B4-BE49-F238E27FC236}">
                <a16:creationId xmlns:a16="http://schemas.microsoft.com/office/drawing/2014/main" id="{D2A46048-E302-EA4B-AD2B-D1E8C7DE7E86}"/>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D382E4A4-F80A-0F42-AE8A-D3B19AA04E16}"/>
              </a:ext>
            </a:extLst>
          </p:cNvPr>
          <p:cNvSpPr>
            <a:spLocks noGrp="1"/>
          </p:cNvSpPr>
          <p:nvPr>
            <p:ph type="sldNum" sz="quarter" idx="12"/>
          </p:nvPr>
        </p:nvSpPr>
        <p:spPr/>
        <p:txBody>
          <a:bodyPr/>
          <a:lstStyle/>
          <a:p>
            <a:fld id="{B43E51F0-8C1C-6947-A24D-FE2F878B0EA4}" type="slidenum">
              <a:rPr lang="fr-FR" smtClean="0"/>
              <a:t>‹N°›</a:t>
            </a:fld>
            <a:endParaRPr lang="fr-FR"/>
          </a:p>
        </p:txBody>
      </p:sp>
    </p:spTree>
    <p:extLst>
      <p:ext uri="{BB962C8B-B14F-4D97-AF65-F5344CB8AC3E}">
        <p14:creationId xmlns:p14="http://schemas.microsoft.com/office/powerpoint/2010/main" val="35083034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5D65CAB-5C51-C743-B9B1-CA0B933FE772}"/>
              </a:ext>
            </a:extLst>
          </p:cNvPr>
          <p:cNvSpPr>
            <a:spLocks noGrp="1"/>
          </p:cNvSpPr>
          <p:nvPr>
            <p:ph type="title"/>
          </p:nvPr>
        </p:nvSpPr>
        <p:spPr>
          <a:xfrm>
            <a:off x="831850" y="1709738"/>
            <a:ext cx="10515600" cy="2852737"/>
          </a:xfrm>
        </p:spPr>
        <p:txBody>
          <a:bodyPr anchor="b"/>
          <a:lstStyle>
            <a:lvl1pPr>
              <a:defRPr sz="6000"/>
            </a:lvl1pPr>
          </a:lstStyle>
          <a:p>
            <a:r>
              <a:rPr lang="fr-CA"/>
              <a:t>Modifier le style du titre</a:t>
            </a:r>
            <a:endParaRPr lang="fr-FR"/>
          </a:p>
        </p:txBody>
      </p:sp>
      <p:sp>
        <p:nvSpPr>
          <p:cNvPr id="3" name="Espace réservé du texte 2">
            <a:extLst>
              <a:ext uri="{FF2B5EF4-FFF2-40B4-BE49-F238E27FC236}">
                <a16:creationId xmlns:a16="http://schemas.microsoft.com/office/drawing/2014/main" id="{941A5663-4D27-9B41-9708-DB5ECBA0D65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CA"/>
              <a:t>Cliquez pour modifier les styles du texte du masque</a:t>
            </a:r>
          </a:p>
        </p:txBody>
      </p:sp>
      <p:sp>
        <p:nvSpPr>
          <p:cNvPr id="4" name="Espace réservé de la date 3">
            <a:extLst>
              <a:ext uri="{FF2B5EF4-FFF2-40B4-BE49-F238E27FC236}">
                <a16:creationId xmlns:a16="http://schemas.microsoft.com/office/drawing/2014/main" id="{DE47792C-B020-D74F-9B4B-E1189BB88C04}"/>
              </a:ext>
            </a:extLst>
          </p:cNvPr>
          <p:cNvSpPr>
            <a:spLocks noGrp="1"/>
          </p:cNvSpPr>
          <p:nvPr>
            <p:ph type="dt" sz="half" idx="10"/>
          </p:nvPr>
        </p:nvSpPr>
        <p:spPr/>
        <p:txBody>
          <a:bodyPr/>
          <a:lstStyle/>
          <a:p>
            <a:fld id="{809E6F43-8C87-194D-BDA0-BF5EC05E7360}" type="datetime1">
              <a:rPr lang="fr-CA" smtClean="0"/>
              <a:t>2025-09-01</a:t>
            </a:fld>
            <a:endParaRPr lang="fr-FR"/>
          </a:p>
        </p:txBody>
      </p:sp>
      <p:sp>
        <p:nvSpPr>
          <p:cNvPr id="5" name="Espace réservé du pied de page 4">
            <a:extLst>
              <a:ext uri="{FF2B5EF4-FFF2-40B4-BE49-F238E27FC236}">
                <a16:creationId xmlns:a16="http://schemas.microsoft.com/office/drawing/2014/main" id="{B4346DEF-F57D-414A-8346-5C82B83945E7}"/>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97BE6EC8-86B0-F14C-88E1-A2BD5193C870}"/>
              </a:ext>
            </a:extLst>
          </p:cNvPr>
          <p:cNvSpPr>
            <a:spLocks noGrp="1"/>
          </p:cNvSpPr>
          <p:nvPr>
            <p:ph type="sldNum" sz="quarter" idx="12"/>
          </p:nvPr>
        </p:nvSpPr>
        <p:spPr/>
        <p:txBody>
          <a:bodyPr/>
          <a:lstStyle/>
          <a:p>
            <a:fld id="{B43E51F0-8C1C-6947-A24D-FE2F878B0EA4}" type="slidenum">
              <a:rPr lang="fr-FR" smtClean="0"/>
              <a:t>‹N°›</a:t>
            </a:fld>
            <a:endParaRPr lang="fr-FR"/>
          </a:p>
        </p:txBody>
      </p:sp>
    </p:spTree>
    <p:extLst>
      <p:ext uri="{BB962C8B-B14F-4D97-AF65-F5344CB8AC3E}">
        <p14:creationId xmlns:p14="http://schemas.microsoft.com/office/powerpoint/2010/main" val="31250525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A76B8B4-0F33-B740-AB96-118C7B527E12}"/>
              </a:ext>
            </a:extLst>
          </p:cNvPr>
          <p:cNvSpPr>
            <a:spLocks noGrp="1"/>
          </p:cNvSpPr>
          <p:nvPr>
            <p:ph type="title"/>
          </p:nvPr>
        </p:nvSpPr>
        <p:spPr/>
        <p:txBody>
          <a:bodyPr/>
          <a:lstStyle/>
          <a:p>
            <a:r>
              <a:rPr lang="fr-CA"/>
              <a:t>Modifier le style du titre</a:t>
            </a:r>
            <a:endParaRPr lang="fr-FR"/>
          </a:p>
        </p:txBody>
      </p:sp>
      <p:sp>
        <p:nvSpPr>
          <p:cNvPr id="3" name="Espace réservé du contenu 2">
            <a:extLst>
              <a:ext uri="{FF2B5EF4-FFF2-40B4-BE49-F238E27FC236}">
                <a16:creationId xmlns:a16="http://schemas.microsoft.com/office/drawing/2014/main" id="{DFD770E9-17B5-F246-ABB8-E6BE0640ACF8}"/>
              </a:ext>
            </a:extLst>
          </p:cNvPr>
          <p:cNvSpPr>
            <a:spLocks noGrp="1"/>
          </p:cNvSpPr>
          <p:nvPr>
            <p:ph sz="half" idx="1"/>
          </p:nvPr>
        </p:nvSpPr>
        <p:spPr>
          <a:xfrm>
            <a:off x="838200" y="1825625"/>
            <a:ext cx="5181600" cy="4351338"/>
          </a:xfrm>
        </p:spPr>
        <p:txBody>
          <a:bodyPr/>
          <a:lstStyle/>
          <a:p>
            <a:pPr lvl="0"/>
            <a:r>
              <a:rPr lang="fr-CA"/>
              <a:t>Cliquez pour modifier les styles du texte du masque</a:t>
            </a:r>
          </a:p>
          <a:p>
            <a:pPr lvl="1"/>
            <a:r>
              <a:rPr lang="fr-CA"/>
              <a:t>Deuxième niveau</a:t>
            </a:r>
          </a:p>
          <a:p>
            <a:pPr lvl="2"/>
            <a:r>
              <a:rPr lang="fr-CA"/>
              <a:t>Troisième niveau</a:t>
            </a:r>
          </a:p>
          <a:p>
            <a:pPr lvl="3"/>
            <a:r>
              <a:rPr lang="fr-CA"/>
              <a:t>Quatrième niveau</a:t>
            </a:r>
          </a:p>
          <a:p>
            <a:pPr lvl="4"/>
            <a:r>
              <a:rPr lang="fr-CA"/>
              <a:t>Cinquième niveau</a:t>
            </a:r>
            <a:endParaRPr lang="fr-FR"/>
          </a:p>
        </p:txBody>
      </p:sp>
      <p:sp>
        <p:nvSpPr>
          <p:cNvPr id="4" name="Espace réservé du contenu 3">
            <a:extLst>
              <a:ext uri="{FF2B5EF4-FFF2-40B4-BE49-F238E27FC236}">
                <a16:creationId xmlns:a16="http://schemas.microsoft.com/office/drawing/2014/main" id="{F931D44B-9843-084B-925B-B357B0A415B0}"/>
              </a:ext>
            </a:extLst>
          </p:cNvPr>
          <p:cNvSpPr>
            <a:spLocks noGrp="1"/>
          </p:cNvSpPr>
          <p:nvPr>
            <p:ph sz="half" idx="2"/>
          </p:nvPr>
        </p:nvSpPr>
        <p:spPr>
          <a:xfrm>
            <a:off x="6172200" y="1825625"/>
            <a:ext cx="5181600" cy="4351338"/>
          </a:xfrm>
        </p:spPr>
        <p:txBody>
          <a:bodyPr/>
          <a:lstStyle/>
          <a:p>
            <a:pPr lvl="0"/>
            <a:r>
              <a:rPr lang="fr-CA"/>
              <a:t>Cliquez pour modifier les styles du texte du masque</a:t>
            </a:r>
          </a:p>
          <a:p>
            <a:pPr lvl="1"/>
            <a:r>
              <a:rPr lang="fr-CA"/>
              <a:t>Deuxième niveau</a:t>
            </a:r>
          </a:p>
          <a:p>
            <a:pPr lvl="2"/>
            <a:r>
              <a:rPr lang="fr-CA"/>
              <a:t>Troisième niveau</a:t>
            </a:r>
          </a:p>
          <a:p>
            <a:pPr lvl="3"/>
            <a:r>
              <a:rPr lang="fr-CA"/>
              <a:t>Quatrième niveau</a:t>
            </a:r>
          </a:p>
          <a:p>
            <a:pPr lvl="4"/>
            <a:r>
              <a:rPr lang="fr-CA"/>
              <a:t>Cinquième niveau</a:t>
            </a:r>
            <a:endParaRPr lang="fr-FR"/>
          </a:p>
        </p:txBody>
      </p:sp>
      <p:sp>
        <p:nvSpPr>
          <p:cNvPr id="5" name="Espace réservé de la date 4">
            <a:extLst>
              <a:ext uri="{FF2B5EF4-FFF2-40B4-BE49-F238E27FC236}">
                <a16:creationId xmlns:a16="http://schemas.microsoft.com/office/drawing/2014/main" id="{5498E461-DE8E-6C4A-B00D-C603ACD12735}"/>
              </a:ext>
            </a:extLst>
          </p:cNvPr>
          <p:cNvSpPr>
            <a:spLocks noGrp="1"/>
          </p:cNvSpPr>
          <p:nvPr>
            <p:ph type="dt" sz="half" idx="10"/>
          </p:nvPr>
        </p:nvSpPr>
        <p:spPr/>
        <p:txBody>
          <a:bodyPr/>
          <a:lstStyle/>
          <a:p>
            <a:fld id="{7D1E3C96-4881-DD4C-BA3F-48AE557A01B2}" type="datetime1">
              <a:rPr lang="fr-CA" smtClean="0"/>
              <a:t>2025-09-01</a:t>
            </a:fld>
            <a:endParaRPr lang="fr-FR"/>
          </a:p>
        </p:txBody>
      </p:sp>
      <p:sp>
        <p:nvSpPr>
          <p:cNvPr id="6" name="Espace réservé du pied de page 5">
            <a:extLst>
              <a:ext uri="{FF2B5EF4-FFF2-40B4-BE49-F238E27FC236}">
                <a16:creationId xmlns:a16="http://schemas.microsoft.com/office/drawing/2014/main" id="{10C1A242-BB52-B048-8376-3D48A335BBD3}"/>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EFFED325-E06D-684F-AB61-5B1FD455F251}"/>
              </a:ext>
            </a:extLst>
          </p:cNvPr>
          <p:cNvSpPr>
            <a:spLocks noGrp="1"/>
          </p:cNvSpPr>
          <p:nvPr>
            <p:ph type="sldNum" sz="quarter" idx="12"/>
          </p:nvPr>
        </p:nvSpPr>
        <p:spPr/>
        <p:txBody>
          <a:bodyPr/>
          <a:lstStyle/>
          <a:p>
            <a:fld id="{B43E51F0-8C1C-6947-A24D-FE2F878B0EA4}" type="slidenum">
              <a:rPr lang="fr-FR" smtClean="0"/>
              <a:t>‹N°›</a:t>
            </a:fld>
            <a:endParaRPr lang="fr-FR"/>
          </a:p>
        </p:txBody>
      </p:sp>
    </p:spTree>
    <p:extLst>
      <p:ext uri="{BB962C8B-B14F-4D97-AF65-F5344CB8AC3E}">
        <p14:creationId xmlns:p14="http://schemas.microsoft.com/office/powerpoint/2010/main" val="10824240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6CEB6B7-4DAA-7640-9C61-DC867A96024C}"/>
              </a:ext>
            </a:extLst>
          </p:cNvPr>
          <p:cNvSpPr>
            <a:spLocks noGrp="1"/>
          </p:cNvSpPr>
          <p:nvPr>
            <p:ph type="title"/>
          </p:nvPr>
        </p:nvSpPr>
        <p:spPr>
          <a:xfrm>
            <a:off x="839788" y="365125"/>
            <a:ext cx="10515600" cy="1325563"/>
          </a:xfrm>
        </p:spPr>
        <p:txBody>
          <a:bodyPr/>
          <a:lstStyle/>
          <a:p>
            <a:r>
              <a:rPr lang="fr-CA"/>
              <a:t>Modifier le style du titre</a:t>
            </a:r>
            <a:endParaRPr lang="fr-FR"/>
          </a:p>
        </p:txBody>
      </p:sp>
      <p:sp>
        <p:nvSpPr>
          <p:cNvPr id="3" name="Espace réservé du texte 2">
            <a:extLst>
              <a:ext uri="{FF2B5EF4-FFF2-40B4-BE49-F238E27FC236}">
                <a16:creationId xmlns:a16="http://schemas.microsoft.com/office/drawing/2014/main" id="{C38AC897-B22C-BE40-8B8A-AC7552A820E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A"/>
              <a:t>Cliquez pour modifier les styles du texte du masque</a:t>
            </a:r>
          </a:p>
        </p:txBody>
      </p:sp>
      <p:sp>
        <p:nvSpPr>
          <p:cNvPr id="4" name="Espace réservé du contenu 3">
            <a:extLst>
              <a:ext uri="{FF2B5EF4-FFF2-40B4-BE49-F238E27FC236}">
                <a16:creationId xmlns:a16="http://schemas.microsoft.com/office/drawing/2014/main" id="{8532138E-52A0-3B48-AD2E-FCFCEA7E0C0E}"/>
              </a:ext>
            </a:extLst>
          </p:cNvPr>
          <p:cNvSpPr>
            <a:spLocks noGrp="1"/>
          </p:cNvSpPr>
          <p:nvPr>
            <p:ph sz="half" idx="2"/>
          </p:nvPr>
        </p:nvSpPr>
        <p:spPr>
          <a:xfrm>
            <a:off x="839788" y="2505075"/>
            <a:ext cx="5157787" cy="3684588"/>
          </a:xfrm>
        </p:spPr>
        <p:txBody>
          <a:bodyPr/>
          <a:lstStyle/>
          <a:p>
            <a:pPr lvl="0"/>
            <a:r>
              <a:rPr lang="fr-CA"/>
              <a:t>Cliquez pour modifier les styles du texte du masque</a:t>
            </a:r>
          </a:p>
          <a:p>
            <a:pPr lvl="1"/>
            <a:r>
              <a:rPr lang="fr-CA"/>
              <a:t>Deuxième niveau</a:t>
            </a:r>
          </a:p>
          <a:p>
            <a:pPr lvl="2"/>
            <a:r>
              <a:rPr lang="fr-CA"/>
              <a:t>Troisième niveau</a:t>
            </a:r>
          </a:p>
          <a:p>
            <a:pPr lvl="3"/>
            <a:r>
              <a:rPr lang="fr-CA"/>
              <a:t>Quatrième niveau</a:t>
            </a:r>
          </a:p>
          <a:p>
            <a:pPr lvl="4"/>
            <a:r>
              <a:rPr lang="fr-CA"/>
              <a:t>Cinquième niveau</a:t>
            </a:r>
            <a:endParaRPr lang="fr-FR"/>
          </a:p>
        </p:txBody>
      </p:sp>
      <p:sp>
        <p:nvSpPr>
          <p:cNvPr id="5" name="Espace réservé du texte 4">
            <a:extLst>
              <a:ext uri="{FF2B5EF4-FFF2-40B4-BE49-F238E27FC236}">
                <a16:creationId xmlns:a16="http://schemas.microsoft.com/office/drawing/2014/main" id="{DAD599BB-0395-4C4E-A873-EA1881BDDE8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A"/>
              <a:t>Cliquez pour modifier les styles du texte du masque</a:t>
            </a:r>
          </a:p>
        </p:txBody>
      </p:sp>
      <p:sp>
        <p:nvSpPr>
          <p:cNvPr id="6" name="Espace réservé du contenu 5">
            <a:extLst>
              <a:ext uri="{FF2B5EF4-FFF2-40B4-BE49-F238E27FC236}">
                <a16:creationId xmlns:a16="http://schemas.microsoft.com/office/drawing/2014/main" id="{ADCD1341-F271-9C4D-87FF-838FCB9330D7}"/>
              </a:ext>
            </a:extLst>
          </p:cNvPr>
          <p:cNvSpPr>
            <a:spLocks noGrp="1"/>
          </p:cNvSpPr>
          <p:nvPr>
            <p:ph sz="quarter" idx="4"/>
          </p:nvPr>
        </p:nvSpPr>
        <p:spPr>
          <a:xfrm>
            <a:off x="6172200" y="2505075"/>
            <a:ext cx="5183188" cy="3684588"/>
          </a:xfrm>
        </p:spPr>
        <p:txBody>
          <a:bodyPr/>
          <a:lstStyle/>
          <a:p>
            <a:pPr lvl="0"/>
            <a:r>
              <a:rPr lang="fr-CA"/>
              <a:t>Cliquez pour modifier les styles du texte du masque</a:t>
            </a:r>
          </a:p>
          <a:p>
            <a:pPr lvl="1"/>
            <a:r>
              <a:rPr lang="fr-CA"/>
              <a:t>Deuxième niveau</a:t>
            </a:r>
          </a:p>
          <a:p>
            <a:pPr lvl="2"/>
            <a:r>
              <a:rPr lang="fr-CA"/>
              <a:t>Troisième niveau</a:t>
            </a:r>
          </a:p>
          <a:p>
            <a:pPr lvl="3"/>
            <a:r>
              <a:rPr lang="fr-CA"/>
              <a:t>Quatrième niveau</a:t>
            </a:r>
          </a:p>
          <a:p>
            <a:pPr lvl="4"/>
            <a:r>
              <a:rPr lang="fr-CA"/>
              <a:t>Cinquième niveau</a:t>
            </a:r>
            <a:endParaRPr lang="fr-FR"/>
          </a:p>
        </p:txBody>
      </p:sp>
      <p:sp>
        <p:nvSpPr>
          <p:cNvPr id="7" name="Espace réservé de la date 6">
            <a:extLst>
              <a:ext uri="{FF2B5EF4-FFF2-40B4-BE49-F238E27FC236}">
                <a16:creationId xmlns:a16="http://schemas.microsoft.com/office/drawing/2014/main" id="{C85709F1-15B5-4F49-8C40-4F46B2A1692B}"/>
              </a:ext>
            </a:extLst>
          </p:cNvPr>
          <p:cNvSpPr>
            <a:spLocks noGrp="1"/>
          </p:cNvSpPr>
          <p:nvPr>
            <p:ph type="dt" sz="half" idx="10"/>
          </p:nvPr>
        </p:nvSpPr>
        <p:spPr/>
        <p:txBody>
          <a:bodyPr/>
          <a:lstStyle/>
          <a:p>
            <a:fld id="{A9A08CFD-64C0-3A49-B8FF-E8E405E6EC39}" type="datetime1">
              <a:rPr lang="fr-CA" smtClean="0"/>
              <a:t>2025-09-01</a:t>
            </a:fld>
            <a:endParaRPr lang="fr-FR"/>
          </a:p>
        </p:txBody>
      </p:sp>
      <p:sp>
        <p:nvSpPr>
          <p:cNvPr id="8" name="Espace réservé du pied de page 7">
            <a:extLst>
              <a:ext uri="{FF2B5EF4-FFF2-40B4-BE49-F238E27FC236}">
                <a16:creationId xmlns:a16="http://schemas.microsoft.com/office/drawing/2014/main" id="{B76FA766-480D-2D43-A06D-A265E4AD4FD6}"/>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141D387D-B077-F245-B4F6-77A5FBBE7982}"/>
              </a:ext>
            </a:extLst>
          </p:cNvPr>
          <p:cNvSpPr>
            <a:spLocks noGrp="1"/>
          </p:cNvSpPr>
          <p:nvPr>
            <p:ph type="sldNum" sz="quarter" idx="12"/>
          </p:nvPr>
        </p:nvSpPr>
        <p:spPr/>
        <p:txBody>
          <a:bodyPr/>
          <a:lstStyle/>
          <a:p>
            <a:fld id="{B43E51F0-8C1C-6947-A24D-FE2F878B0EA4}" type="slidenum">
              <a:rPr lang="fr-FR" smtClean="0"/>
              <a:t>‹N°›</a:t>
            </a:fld>
            <a:endParaRPr lang="fr-FR"/>
          </a:p>
        </p:txBody>
      </p:sp>
    </p:spTree>
    <p:extLst>
      <p:ext uri="{BB962C8B-B14F-4D97-AF65-F5344CB8AC3E}">
        <p14:creationId xmlns:p14="http://schemas.microsoft.com/office/powerpoint/2010/main" val="11397401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2AD5B3A-1298-B345-A040-8D4D3E4A6C75}"/>
              </a:ext>
            </a:extLst>
          </p:cNvPr>
          <p:cNvSpPr>
            <a:spLocks noGrp="1"/>
          </p:cNvSpPr>
          <p:nvPr>
            <p:ph type="title"/>
          </p:nvPr>
        </p:nvSpPr>
        <p:spPr/>
        <p:txBody>
          <a:bodyPr/>
          <a:lstStyle/>
          <a:p>
            <a:r>
              <a:rPr lang="fr-CA"/>
              <a:t>Modifier le style du titre</a:t>
            </a:r>
            <a:endParaRPr lang="fr-FR"/>
          </a:p>
        </p:txBody>
      </p:sp>
      <p:sp>
        <p:nvSpPr>
          <p:cNvPr id="3" name="Espace réservé de la date 2">
            <a:extLst>
              <a:ext uri="{FF2B5EF4-FFF2-40B4-BE49-F238E27FC236}">
                <a16:creationId xmlns:a16="http://schemas.microsoft.com/office/drawing/2014/main" id="{3D72E507-934D-A749-8442-7AFA8A2E1267}"/>
              </a:ext>
            </a:extLst>
          </p:cNvPr>
          <p:cNvSpPr>
            <a:spLocks noGrp="1"/>
          </p:cNvSpPr>
          <p:nvPr>
            <p:ph type="dt" sz="half" idx="10"/>
          </p:nvPr>
        </p:nvSpPr>
        <p:spPr/>
        <p:txBody>
          <a:bodyPr/>
          <a:lstStyle/>
          <a:p>
            <a:fld id="{787D66D0-E797-4C41-A3A3-0F7F63AEB8FB}" type="datetime1">
              <a:rPr lang="fr-CA" smtClean="0"/>
              <a:t>2025-09-01</a:t>
            </a:fld>
            <a:endParaRPr lang="fr-FR"/>
          </a:p>
        </p:txBody>
      </p:sp>
      <p:sp>
        <p:nvSpPr>
          <p:cNvPr id="4" name="Espace réservé du pied de page 3">
            <a:extLst>
              <a:ext uri="{FF2B5EF4-FFF2-40B4-BE49-F238E27FC236}">
                <a16:creationId xmlns:a16="http://schemas.microsoft.com/office/drawing/2014/main" id="{A4372296-8350-B24C-A990-CCFC063BE408}"/>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2A8B1FE5-5445-F44B-868D-08C48FBF3B20}"/>
              </a:ext>
            </a:extLst>
          </p:cNvPr>
          <p:cNvSpPr>
            <a:spLocks noGrp="1"/>
          </p:cNvSpPr>
          <p:nvPr>
            <p:ph type="sldNum" sz="quarter" idx="12"/>
          </p:nvPr>
        </p:nvSpPr>
        <p:spPr/>
        <p:txBody>
          <a:bodyPr/>
          <a:lstStyle/>
          <a:p>
            <a:fld id="{B43E51F0-8C1C-6947-A24D-FE2F878B0EA4}" type="slidenum">
              <a:rPr lang="fr-FR" smtClean="0"/>
              <a:t>‹N°›</a:t>
            </a:fld>
            <a:endParaRPr lang="fr-FR"/>
          </a:p>
        </p:txBody>
      </p:sp>
    </p:spTree>
    <p:extLst>
      <p:ext uri="{BB962C8B-B14F-4D97-AF65-F5344CB8AC3E}">
        <p14:creationId xmlns:p14="http://schemas.microsoft.com/office/powerpoint/2010/main" val="10487528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5CEA1801-DDEA-4A40-A73B-72E5EBD4D6FC}"/>
              </a:ext>
            </a:extLst>
          </p:cNvPr>
          <p:cNvSpPr>
            <a:spLocks noGrp="1"/>
          </p:cNvSpPr>
          <p:nvPr>
            <p:ph type="dt" sz="half" idx="10"/>
          </p:nvPr>
        </p:nvSpPr>
        <p:spPr/>
        <p:txBody>
          <a:bodyPr/>
          <a:lstStyle/>
          <a:p>
            <a:fld id="{BC702E71-B42E-0243-95A8-737CF084D434}" type="datetime1">
              <a:rPr lang="fr-CA" smtClean="0"/>
              <a:t>2025-09-01</a:t>
            </a:fld>
            <a:endParaRPr lang="fr-FR"/>
          </a:p>
        </p:txBody>
      </p:sp>
      <p:sp>
        <p:nvSpPr>
          <p:cNvPr id="3" name="Espace réservé du pied de page 2">
            <a:extLst>
              <a:ext uri="{FF2B5EF4-FFF2-40B4-BE49-F238E27FC236}">
                <a16:creationId xmlns:a16="http://schemas.microsoft.com/office/drawing/2014/main" id="{DFBBC6C8-2AEE-FE4F-A363-FA4B4963E1D5}"/>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F68DE418-6B7B-544D-B8F1-126E6B8C2A56}"/>
              </a:ext>
            </a:extLst>
          </p:cNvPr>
          <p:cNvSpPr>
            <a:spLocks noGrp="1"/>
          </p:cNvSpPr>
          <p:nvPr>
            <p:ph type="sldNum" sz="quarter" idx="12"/>
          </p:nvPr>
        </p:nvSpPr>
        <p:spPr/>
        <p:txBody>
          <a:bodyPr/>
          <a:lstStyle/>
          <a:p>
            <a:fld id="{B43E51F0-8C1C-6947-A24D-FE2F878B0EA4}" type="slidenum">
              <a:rPr lang="fr-FR" smtClean="0"/>
              <a:t>‹N°›</a:t>
            </a:fld>
            <a:endParaRPr lang="fr-FR"/>
          </a:p>
        </p:txBody>
      </p:sp>
    </p:spTree>
    <p:extLst>
      <p:ext uri="{BB962C8B-B14F-4D97-AF65-F5344CB8AC3E}">
        <p14:creationId xmlns:p14="http://schemas.microsoft.com/office/powerpoint/2010/main" val="36144072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97B0A89-5D68-6B4E-8627-F1809E71F8C7}"/>
              </a:ext>
            </a:extLst>
          </p:cNvPr>
          <p:cNvSpPr>
            <a:spLocks noGrp="1"/>
          </p:cNvSpPr>
          <p:nvPr>
            <p:ph type="title"/>
          </p:nvPr>
        </p:nvSpPr>
        <p:spPr>
          <a:xfrm>
            <a:off x="839788" y="457200"/>
            <a:ext cx="3932237" cy="1600200"/>
          </a:xfrm>
        </p:spPr>
        <p:txBody>
          <a:bodyPr anchor="b"/>
          <a:lstStyle>
            <a:lvl1pPr>
              <a:defRPr sz="3200"/>
            </a:lvl1pPr>
          </a:lstStyle>
          <a:p>
            <a:r>
              <a:rPr lang="fr-CA"/>
              <a:t>Modifier le style du titre</a:t>
            </a:r>
            <a:endParaRPr lang="fr-FR"/>
          </a:p>
        </p:txBody>
      </p:sp>
      <p:sp>
        <p:nvSpPr>
          <p:cNvPr id="3" name="Espace réservé du contenu 2">
            <a:extLst>
              <a:ext uri="{FF2B5EF4-FFF2-40B4-BE49-F238E27FC236}">
                <a16:creationId xmlns:a16="http://schemas.microsoft.com/office/drawing/2014/main" id="{7B2B3BC8-E41D-7D40-987B-02E60860043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CA"/>
              <a:t>Cliquez pour modifier les styles du texte du masque</a:t>
            </a:r>
          </a:p>
          <a:p>
            <a:pPr lvl="1"/>
            <a:r>
              <a:rPr lang="fr-CA"/>
              <a:t>Deuxième niveau</a:t>
            </a:r>
          </a:p>
          <a:p>
            <a:pPr lvl="2"/>
            <a:r>
              <a:rPr lang="fr-CA"/>
              <a:t>Troisième niveau</a:t>
            </a:r>
          </a:p>
          <a:p>
            <a:pPr lvl="3"/>
            <a:r>
              <a:rPr lang="fr-CA"/>
              <a:t>Quatrième niveau</a:t>
            </a:r>
          </a:p>
          <a:p>
            <a:pPr lvl="4"/>
            <a:r>
              <a:rPr lang="fr-CA"/>
              <a:t>Cinquième niveau</a:t>
            </a:r>
            <a:endParaRPr lang="fr-FR"/>
          </a:p>
        </p:txBody>
      </p:sp>
      <p:sp>
        <p:nvSpPr>
          <p:cNvPr id="4" name="Espace réservé du texte 3">
            <a:extLst>
              <a:ext uri="{FF2B5EF4-FFF2-40B4-BE49-F238E27FC236}">
                <a16:creationId xmlns:a16="http://schemas.microsoft.com/office/drawing/2014/main" id="{DB4CBBA7-46D5-CD47-AB2C-BDDE7B91B49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CA"/>
              <a:t>Cliquez pour modifier les styles du texte du masque</a:t>
            </a:r>
          </a:p>
        </p:txBody>
      </p:sp>
      <p:sp>
        <p:nvSpPr>
          <p:cNvPr id="5" name="Espace réservé de la date 4">
            <a:extLst>
              <a:ext uri="{FF2B5EF4-FFF2-40B4-BE49-F238E27FC236}">
                <a16:creationId xmlns:a16="http://schemas.microsoft.com/office/drawing/2014/main" id="{AA940B1F-385E-2F44-AF85-9D127773EE98}"/>
              </a:ext>
            </a:extLst>
          </p:cNvPr>
          <p:cNvSpPr>
            <a:spLocks noGrp="1"/>
          </p:cNvSpPr>
          <p:nvPr>
            <p:ph type="dt" sz="half" idx="10"/>
          </p:nvPr>
        </p:nvSpPr>
        <p:spPr/>
        <p:txBody>
          <a:bodyPr/>
          <a:lstStyle/>
          <a:p>
            <a:fld id="{92F37F9E-A246-DB42-95D7-04A7855C4F43}" type="datetime1">
              <a:rPr lang="fr-CA" smtClean="0"/>
              <a:t>2025-09-01</a:t>
            </a:fld>
            <a:endParaRPr lang="fr-FR"/>
          </a:p>
        </p:txBody>
      </p:sp>
      <p:sp>
        <p:nvSpPr>
          <p:cNvPr id="6" name="Espace réservé du pied de page 5">
            <a:extLst>
              <a:ext uri="{FF2B5EF4-FFF2-40B4-BE49-F238E27FC236}">
                <a16:creationId xmlns:a16="http://schemas.microsoft.com/office/drawing/2014/main" id="{92145F43-DE27-C34B-8511-2E46237F3A62}"/>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368054C8-9DD5-E741-BA37-A73811FC09ED}"/>
              </a:ext>
            </a:extLst>
          </p:cNvPr>
          <p:cNvSpPr>
            <a:spLocks noGrp="1"/>
          </p:cNvSpPr>
          <p:nvPr>
            <p:ph type="sldNum" sz="quarter" idx="12"/>
          </p:nvPr>
        </p:nvSpPr>
        <p:spPr/>
        <p:txBody>
          <a:bodyPr/>
          <a:lstStyle/>
          <a:p>
            <a:fld id="{B43E51F0-8C1C-6947-A24D-FE2F878B0EA4}" type="slidenum">
              <a:rPr lang="fr-FR" smtClean="0"/>
              <a:t>‹N°›</a:t>
            </a:fld>
            <a:endParaRPr lang="fr-FR"/>
          </a:p>
        </p:txBody>
      </p:sp>
    </p:spTree>
    <p:extLst>
      <p:ext uri="{BB962C8B-B14F-4D97-AF65-F5344CB8AC3E}">
        <p14:creationId xmlns:p14="http://schemas.microsoft.com/office/powerpoint/2010/main" val="25474419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091BFA-F766-AA40-A03B-1FB7D0469B87}"/>
              </a:ext>
            </a:extLst>
          </p:cNvPr>
          <p:cNvSpPr>
            <a:spLocks noGrp="1"/>
          </p:cNvSpPr>
          <p:nvPr>
            <p:ph type="title"/>
          </p:nvPr>
        </p:nvSpPr>
        <p:spPr>
          <a:xfrm>
            <a:off x="839788" y="457200"/>
            <a:ext cx="3932237" cy="1600200"/>
          </a:xfrm>
        </p:spPr>
        <p:txBody>
          <a:bodyPr anchor="b"/>
          <a:lstStyle>
            <a:lvl1pPr>
              <a:defRPr sz="3200"/>
            </a:lvl1pPr>
          </a:lstStyle>
          <a:p>
            <a:r>
              <a:rPr lang="fr-CA"/>
              <a:t>Modifier le style du titre</a:t>
            </a:r>
            <a:endParaRPr lang="fr-FR"/>
          </a:p>
        </p:txBody>
      </p:sp>
      <p:sp>
        <p:nvSpPr>
          <p:cNvPr id="3" name="Espace réservé pour une image  2">
            <a:extLst>
              <a:ext uri="{FF2B5EF4-FFF2-40B4-BE49-F238E27FC236}">
                <a16:creationId xmlns:a16="http://schemas.microsoft.com/office/drawing/2014/main" id="{AE1BF7FB-6618-9846-9F5C-23729246F5B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AF6E33E7-7DD2-4542-AE2D-8296F5A34CE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CA"/>
              <a:t>Cliquez pour modifier les styles du texte du masque</a:t>
            </a:r>
          </a:p>
        </p:txBody>
      </p:sp>
      <p:sp>
        <p:nvSpPr>
          <p:cNvPr id="5" name="Espace réservé de la date 4">
            <a:extLst>
              <a:ext uri="{FF2B5EF4-FFF2-40B4-BE49-F238E27FC236}">
                <a16:creationId xmlns:a16="http://schemas.microsoft.com/office/drawing/2014/main" id="{8CC8BDB2-943C-6945-A304-555FC734B888}"/>
              </a:ext>
            </a:extLst>
          </p:cNvPr>
          <p:cNvSpPr>
            <a:spLocks noGrp="1"/>
          </p:cNvSpPr>
          <p:nvPr>
            <p:ph type="dt" sz="half" idx="10"/>
          </p:nvPr>
        </p:nvSpPr>
        <p:spPr/>
        <p:txBody>
          <a:bodyPr/>
          <a:lstStyle/>
          <a:p>
            <a:fld id="{C4D697BA-9197-ED4F-963C-9F5994210191}" type="datetime1">
              <a:rPr lang="fr-CA" smtClean="0"/>
              <a:t>2025-09-01</a:t>
            </a:fld>
            <a:endParaRPr lang="fr-FR"/>
          </a:p>
        </p:txBody>
      </p:sp>
      <p:sp>
        <p:nvSpPr>
          <p:cNvPr id="6" name="Espace réservé du pied de page 5">
            <a:extLst>
              <a:ext uri="{FF2B5EF4-FFF2-40B4-BE49-F238E27FC236}">
                <a16:creationId xmlns:a16="http://schemas.microsoft.com/office/drawing/2014/main" id="{EE0F11E8-0290-0246-B9F7-04B0F575BF9F}"/>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E7EC8729-25C0-DA4A-A8D7-63418B818D1E}"/>
              </a:ext>
            </a:extLst>
          </p:cNvPr>
          <p:cNvSpPr>
            <a:spLocks noGrp="1"/>
          </p:cNvSpPr>
          <p:nvPr>
            <p:ph type="sldNum" sz="quarter" idx="12"/>
          </p:nvPr>
        </p:nvSpPr>
        <p:spPr/>
        <p:txBody>
          <a:bodyPr/>
          <a:lstStyle/>
          <a:p>
            <a:fld id="{B43E51F0-8C1C-6947-A24D-FE2F878B0EA4}" type="slidenum">
              <a:rPr lang="fr-FR" smtClean="0"/>
              <a:t>‹N°›</a:t>
            </a:fld>
            <a:endParaRPr lang="fr-FR"/>
          </a:p>
        </p:txBody>
      </p:sp>
    </p:spTree>
    <p:extLst>
      <p:ext uri="{BB962C8B-B14F-4D97-AF65-F5344CB8AC3E}">
        <p14:creationId xmlns:p14="http://schemas.microsoft.com/office/powerpoint/2010/main" val="41198081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9198EE15-A4EB-B143-A10E-C75C29EEF51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CA"/>
              <a:t>Modifier le style du titre</a:t>
            </a:r>
            <a:endParaRPr lang="fr-FR"/>
          </a:p>
        </p:txBody>
      </p:sp>
      <p:sp>
        <p:nvSpPr>
          <p:cNvPr id="3" name="Espace réservé du texte 2">
            <a:extLst>
              <a:ext uri="{FF2B5EF4-FFF2-40B4-BE49-F238E27FC236}">
                <a16:creationId xmlns:a16="http://schemas.microsoft.com/office/drawing/2014/main" id="{35285445-9894-E544-BFF6-0951787BADF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CA"/>
              <a:t>Cliquez pour modifier les styles du texte du masque</a:t>
            </a:r>
          </a:p>
          <a:p>
            <a:pPr lvl="1"/>
            <a:r>
              <a:rPr lang="fr-CA"/>
              <a:t>Deuxième niveau</a:t>
            </a:r>
          </a:p>
          <a:p>
            <a:pPr lvl="2"/>
            <a:r>
              <a:rPr lang="fr-CA"/>
              <a:t>Troisième niveau</a:t>
            </a:r>
          </a:p>
          <a:p>
            <a:pPr lvl="3"/>
            <a:r>
              <a:rPr lang="fr-CA"/>
              <a:t>Quatrième niveau</a:t>
            </a:r>
          </a:p>
          <a:p>
            <a:pPr lvl="4"/>
            <a:r>
              <a:rPr lang="fr-CA"/>
              <a:t>Cinquième niveau</a:t>
            </a:r>
            <a:endParaRPr lang="fr-FR"/>
          </a:p>
        </p:txBody>
      </p:sp>
      <p:sp>
        <p:nvSpPr>
          <p:cNvPr id="4" name="Espace réservé de la date 3">
            <a:extLst>
              <a:ext uri="{FF2B5EF4-FFF2-40B4-BE49-F238E27FC236}">
                <a16:creationId xmlns:a16="http://schemas.microsoft.com/office/drawing/2014/main" id="{B3E9A41B-770B-6347-BE32-7FB762F17E2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04E0FF3-CDED-7E4E-8D03-4E943E79AB5A}" type="datetime1">
              <a:rPr lang="fr-CA" smtClean="0"/>
              <a:t>2025-09-01</a:t>
            </a:fld>
            <a:endParaRPr lang="fr-FR"/>
          </a:p>
        </p:txBody>
      </p:sp>
      <p:sp>
        <p:nvSpPr>
          <p:cNvPr id="5" name="Espace réservé du pied de page 4">
            <a:extLst>
              <a:ext uri="{FF2B5EF4-FFF2-40B4-BE49-F238E27FC236}">
                <a16:creationId xmlns:a16="http://schemas.microsoft.com/office/drawing/2014/main" id="{77D492E2-7529-B94B-BB35-B481F457283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8FEF7D92-531A-594E-BB24-7ABBAB097F7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43E51F0-8C1C-6947-A24D-FE2F878B0EA4}" type="slidenum">
              <a:rPr lang="fr-FR" smtClean="0"/>
              <a:t>‹N°›</a:t>
            </a:fld>
            <a:endParaRPr lang="fr-FR"/>
          </a:p>
        </p:txBody>
      </p:sp>
      <p:sp>
        <p:nvSpPr>
          <p:cNvPr id="7" name="Rectangle 6">
            <a:extLst>
              <a:ext uri="{FF2B5EF4-FFF2-40B4-BE49-F238E27FC236}">
                <a16:creationId xmlns:a16="http://schemas.microsoft.com/office/drawing/2014/main" id="{2036F848-D7D0-824C-991E-108426AFAE21}"/>
              </a:ext>
            </a:extLst>
          </p:cNvPr>
          <p:cNvSpPr/>
          <p:nvPr userDrawn="1"/>
        </p:nvSpPr>
        <p:spPr>
          <a:xfrm>
            <a:off x="0" y="0"/>
            <a:ext cx="445477" cy="6858000"/>
          </a:xfrm>
          <a:prstGeom prst="rect">
            <a:avLst/>
          </a:prstGeom>
          <a:solidFill>
            <a:srgbClr val="CA9E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10761872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mailto:RQEI@uqtr.ca"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quebec.ca/gouvernement/politiques-orientations/strategie-hydrogene-vert-bioenergies"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12CF5C19-AD89-44C5-8B1E-DC109F05E3AF}"/>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1081563" y="4836032"/>
            <a:ext cx="1446484" cy="1272282"/>
          </a:xfrm>
          <a:prstGeom prst="rect">
            <a:avLst/>
          </a:prstGeom>
        </p:spPr>
      </p:pic>
      <p:sp>
        <p:nvSpPr>
          <p:cNvPr id="9" name="ZoneTexte 8">
            <a:extLst>
              <a:ext uri="{FF2B5EF4-FFF2-40B4-BE49-F238E27FC236}">
                <a16:creationId xmlns:a16="http://schemas.microsoft.com/office/drawing/2014/main" id="{764B1C64-E23F-410F-9F6B-216677624270}"/>
              </a:ext>
            </a:extLst>
          </p:cNvPr>
          <p:cNvSpPr txBox="1"/>
          <p:nvPr/>
        </p:nvSpPr>
        <p:spPr>
          <a:xfrm>
            <a:off x="1755457" y="349902"/>
            <a:ext cx="9456701" cy="3970318"/>
          </a:xfrm>
          <a:prstGeom prst="rect">
            <a:avLst/>
          </a:prstGeom>
          <a:noFill/>
        </p:spPr>
        <p:txBody>
          <a:bodyPr wrap="square" rtlCol="0">
            <a:spAutoFit/>
          </a:bodyPr>
          <a:lstStyle/>
          <a:p>
            <a:pPr algn="ctr"/>
            <a:r>
              <a:rPr lang="fr-CA" sz="2800" b="1" dirty="0">
                <a:latin typeface="Arial" panose="020B0604020202020204" pitchFamily="34" charset="0"/>
                <a:cs typeface="Arial" panose="020B0604020202020204" pitchFamily="34" charset="0"/>
              </a:rPr>
              <a:t>Lancement de l’appel à projets du RQEI et de l’Escouade Énergie: projet de recherche </a:t>
            </a:r>
            <a:r>
              <a:rPr lang="fr-CA" sz="2800" b="1" dirty="0" err="1">
                <a:latin typeface="Arial" panose="020B0604020202020204" pitchFamily="34" charset="0"/>
                <a:cs typeface="Arial" panose="020B0604020202020204" pitchFamily="34" charset="0"/>
              </a:rPr>
              <a:t>interordres</a:t>
            </a:r>
            <a:r>
              <a:rPr lang="fr-CA" sz="2800" b="1" dirty="0">
                <a:latin typeface="Arial" panose="020B0604020202020204" pitchFamily="34" charset="0"/>
                <a:cs typeface="Arial" panose="020B0604020202020204" pitchFamily="34" charset="0"/>
              </a:rPr>
              <a:t> besoins du milieu, hydrogène vert et bioénergie </a:t>
            </a:r>
          </a:p>
          <a:p>
            <a:pPr algn="ctr"/>
            <a:endParaRPr lang="fr-CA" sz="2800" b="1" dirty="0">
              <a:latin typeface="Arial" panose="020B0604020202020204" pitchFamily="34" charset="0"/>
              <a:cs typeface="Arial" panose="020B0604020202020204" pitchFamily="34" charset="0"/>
            </a:endParaRPr>
          </a:p>
          <a:p>
            <a:pPr algn="ctr"/>
            <a:r>
              <a:rPr lang="fr-CA" sz="2800" dirty="0">
                <a:effectLst>
                  <a:outerShdw blurRad="38100" dist="38100" dir="2700000" algn="tl">
                    <a:srgbClr val="000000">
                      <a:alpha val="43137"/>
                    </a:srgbClr>
                  </a:outerShdw>
                </a:effectLst>
              </a:rPr>
              <a:t>Avec le soutien financier du gouvernement du Québec dans le cadre du Plan pour une économie verte 2030  </a:t>
            </a:r>
          </a:p>
          <a:p>
            <a:pPr algn="ctr"/>
            <a:endParaRPr lang="fr-CA" sz="2800" b="1" dirty="0">
              <a:latin typeface="Arial" panose="020B0604020202020204" pitchFamily="34" charset="0"/>
              <a:cs typeface="Arial" panose="020B0604020202020204" pitchFamily="34" charset="0"/>
            </a:endParaRPr>
          </a:p>
          <a:p>
            <a:pPr algn="ctr"/>
            <a:r>
              <a:rPr lang="fr-CA" sz="2800" b="1" dirty="0">
                <a:latin typeface="Arial" panose="020B0604020202020204" pitchFamily="34" charset="0"/>
                <a:cs typeface="Arial" panose="020B0604020202020204" pitchFamily="34" charset="0"/>
              </a:rPr>
              <a:t>Séance de présentation </a:t>
            </a:r>
          </a:p>
          <a:p>
            <a:pPr algn="ctr"/>
            <a:r>
              <a:rPr lang="fr-CA" sz="2800" b="1" dirty="0">
                <a:latin typeface="Arial" panose="020B0604020202020204" pitchFamily="34" charset="0"/>
                <a:cs typeface="Arial" panose="020B0604020202020204" pitchFamily="34" charset="0"/>
              </a:rPr>
              <a:t>Le 2 septembre 2025 12:00am</a:t>
            </a:r>
          </a:p>
        </p:txBody>
      </p:sp>
      <p:pic>
        <p:nvPicPr>
          <p:cNvPr id="3" name="Image 2">
            <a:extLst>
              <a:ext uri="{FF2B5EF4-FFF2-40B4-BE49-F238E27FC236}">
                <a16:creationId xmlns:a16="http://schemas.microsoft.com/office/drawing/2014/main" id="{59CE2D40-4188-4EB6-B4B1-7D8ABC09592E}"/>
              </a:ext>
            </a:extLst>
          </p:cNvPr>
          <p:cNvPicPr>
            <a:picLocks noChangeAspect="1"/>
          </p:cNvPicPr>
          <p:nvPr/>
        </p:nvPicPr>
        <p:blipFill>
          <a:blip r:embed="rId3"/>
          <a:stretch>
            <a:fillRect/>
          </a:stretch>
        </p:blipFill>
        <p:spPr>
          <a:xfrm>
            <a:off x="5773279" y="5086959"/>
            <a:ext cx="2004499" cy="757071"/>
          </a:xfrm>
          <a:prstGeom prst="rect">
            <a:avLst/>
          </a:prstGeom>
        </p:spPr>
      </p:pic>
      <p:pic>
        <p:nvPicPr>
          <p:cNvPr id="7" name="Image 6">
            <a:extLst>
              <a:ext uri="{FF2B5EF4-FFF2-40B4-BE49-F238E27FC236}">
                <a16:creationId xmlns:a16="http://schemas.microsoft.com/office/drawing/2014/main" id="{44BB63F3-6412-4B1A-A193-A8EBD4693873}"/>
              </a:ext>
            </a:extLst>
          </p:cNvPr>
          <p:cNvPicPr>
            <a:picLocks noChangeAspect="1"/>
          </p:cNvPicPr>
          <p:nvPr/>
        </p:nvPicPr>
        <p:blipFill>
          <a:blip r:embed="rId4"/>
          <a:stretch>
            <a:fillRect/>
          </a:stretch>
        </p:blipFill>
        <p:spPr>
          <a:xfrm>
            <a:off x="8251189" y="4700794"/>
            <a:ext cx="2385270" cy="516187"/>
          </a:xfrm>
          <a:prstGeom prst="rect">
            <a:avLst/>
          </a:prstGeom>
        </p:spPr>
      </p:pic>
      <p:pic>
        <p:nvPicPr>
          <p:cNvPr id="2" name="Image 1">
            <a:extLst>
              <a:ext uri="{FF2B5EF4-FFF2-40B4-BE49-F238E27FC236}">
                <a16:creationId xmlns:a16="http://schemas.microsoft.com/office/drawing/2014/main" id="{F6C939D9-0516-8204-9C16-15E50D76C596}"/>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8467299" y="5386830"/>
            <a:ext cx="2169160" cy="914400"/>
          </a:xfrm>
          <a:prstGeom prst="rect">
            <a:avLst/>
          </a:prstGeom>
          <a:noFill/>
        </p:spPr>
      </p:pic>
      <p:pic>
        <p:nvPicPr>
          <p:cNvPr id="1026" name="Picture 2">
            <a:extLst>
              <a:ext uri="{FF2B5EF4-FFF2-40B4-BE49-F238E27FC236}">
                <a16:creationId xmlns:a16="http://schemas.microsoft.com/office/drawing/2014/main" id="{35126F73-2F28-7B8D-0D11-8D86B14844D0}"/>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37613" y="5055092"/>
            <a:ext cx="2390905" cy="6634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787682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A8ABA050-19A5-4F06-AFFC-CE316F4D9194}"/>
              </a:ext>
            </a:extLst>
          </p:cNvPr>
          <p:cNvSpPr>
            <a:spLocks noGrp="1"/>
          </p:cNvSpPr>
          <p:nvPr>
            <p:ph idx="1"/>
          </p:nvPr>
        </p:nvSpPr>
        <p:spPr>
          <a:xfrm>
            <a:off x="865632" y="1558049"/>
            <a:ext cx="10683240" cy="4844022"/>
          </a:xfrm>
        </p:spPr>
        <p:txBody>
          <a:bodyPr>
            <a:noAutofit/>
          </a:bodyPr>
          <a:lstStyle/>
          <a:p>
            <a:pPr marL="0" indent="0" algn="just">
              <a:lnSpc>
                <a:spcPct val="107000"/>
              </a:lnSpc>
              <a:buNone/>
            </a:pPr>
            <a:r>
              <a:rPr lang="fr-CA" sz="2000" dirty="0">
                <a:solidFill>
                  <a:srgbClr val="000000"/>
                </a:solidFill>
                <a:effectLst/>
                <a:latin typeface="Arial" panose="020B0604020202020204" pitchFamily="34" charset="0"/>
                <a:ea typeface="Calibri" panose="020F0502020204030204" pitchFamily="34" charset="0"/>
                <a:cs typeface="Arial" panose="020B0604020202020204" pitchFamily="34" charset="0"/>
              </a:rPr>
              <a:t>Les propositions de projet doivent répondre aux critères suivants :</a:t>
            </a:r>
            <a:endParaRPr lang="fr-CA" sz="2000" dirty="0">
              <a:effectLst/>
              <a:latin typeface="Arial" panose="020B0604020202020204" pitchFamily="34" charset="0"/>
              <a:ea typeface="Calibri" panose="020F0502020204030204" pitchFamily="34" charset="0"/>
              <a:cs typeface="Arial" panose="020B0604020202020204" pitchFamily="34" charset="0"/>
            </a:endParaRPr>
          </a:p>
          <a:p>
            <a:pPr lvl="1" algn="just">
              <a:lnSpc>
                <a:spcPct val="107000"/>
              </a:lnSpc>
            </a:pPr>
            <a:r>
              <a:rPr lang="fr-CA" sz="2000" dirty="0">
                <a:solidFill>
                  <a:srgbClr val="000000"/>
                </a:solidFill>
                <a:effectLst/>
                <a:latin typeface="Arial" panose="020B0604020202020204" pitchFamily="34" charset="0"/>
                <a:ea typeface="Calibri" panose="020F0502020204030204" pitchFamily="34" charset="0"/>
                <a:cs typeface="Arial" panose="020B0604020202020204" pitchFamily="34" charset="0"/>
              </a:rPr>
              <a:t>Limite de deux propositions par chercheur universitaire membre du RQEI, à titre de chercheur principal ; </a:t>
            </a:r>
            <a:endParaRPr lang="fr-CA" sz="2000" dirty="0">
              <a:effectLst/>
              <a:latin typeface="Arial" panose="020B0604020202020204" pitchFamily="34" charset="0"/>
              <a:ea typeface="Calibri" panose="020F0502020204030204" pitchFamily="34" charset="0"/>
              <a:cs typeface="Arial" panose="020B0604020202020204" pitchFamily="34" charset="0"/>
            </a:endParaRPr>
          </a:p>
          <a:p>
            <a:pPr lvl="1" algn="just">
              <a:lnSpc>
                <a:spcPct val="107000"/>
              </a:lnSpc>
            </a:pPr>
            <a:r>
              <a:rPr lang="fr-CA" sz="2000" dirty="0">
                <a:solidFill>
                  <a:srgbClr val="000000"/>
                </a:solidFill>
                <a:effectLst/>
                <a:latin typeface="Arial" panose="020B0604020202020204" pitchFamily="34" charset="0"/>
                <a:ea typeface="Calibri" panose="020F0502020204030204" pitchFamily="34" charset="0"/>
                <a:cs typeface="Arial" panose="020B0604020202020204" pitchFamily="34" charset="0"/>
              </a:rPr>
              <a:t>Limite de deux propositions par CCTT membre de l’Escouade Énergie pour un même chercheur principal ; </a:t>
            </a:r>
            <a:endParaRPr lang="fr-CA" sz="2000" dirty="0">
              <a:effectLst/>
              <a:latin typeface="Arial" panose="020B0604020202020204" pitchFamily="34" charset="0"/>
              <a:ea typeface="Calibri" panose="020F0502020204030204" pitchFamily="34" charset="0"/>
              <a:cs typeface="Arial" panose="020B0604020202020204" pitchFamily="34" charset="0"/>
            </a:endParaRPr>
          </a:p>
          <a:p>
            <a:pPr lvl="1" algn="just">
              <a:lnSpc>
                <a:spcPct val="107000"/>
              </a:lnSpc>
            </a:pPr>
            <a:r>
              <a:rPr lang="fr-CA" sz="2000" dirty="0">
                <a:solidFill>
                  <a:srgbClr val="000000"/>
                </a:solidFill>
                <a:effectLst/>
                <a:latin typeface="Arial" panose="020B0604020202020204" pitchFamily="34" charset="0"/>
                <a:ea typeface="Calibri" panose="020F0502020204030204" pitchFamily="34" charset="0"/>
                <a:cs typeface="Arial" panose="020B0604020202020204" pitchFamily="34" charset="0"/>
              </a:rPr>
              <a:t>Aucune limite de propositions par </a:t>
            </a:r>
            <a:r>
              <a:rPr lang="fr-CA" sz="20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co</a:t>
            </a:r>
            <a:r>
              <a:rPr lang="fr-CA" sz="2000" dirty="0">
                <a:solidFill>
                  <a:srgbClr val="000000"/>
                </a:solidFill>
                <a:effectLst/>
                <a:latin typeface="Arial" panose="020B0604020202020204" pitchFamily="34" charset="0"/>
                <a:ea typeface="Calibri" panose="020F0502020204030204" pitchFamily="34" charset="0"/>
                <a:cs typeface="Arial" panose="020B0604020202020204" pitchFamily="34" charset="0"/>
              </a:rPr>
              <a:t>-chercheurs provenant d’universités ou de CCTT afin d’encourager la collaboration </a:t>
            </a:r>
            <a:r>
              <a:rPr lang="fr-CA" sz="20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interétablissements</a:t>
            </a:r>
            <a:r>
              <a:rPr lang="fr-CA" sz="2000" dirty="0">
                <a:solidFill>
                  <a:srgbClr val="000000"/>
                </a:solidFill>
                <a:effectLst/>
                <a:latin typeface="Arial" panose="020B0604020202020204" pitchFamily="34" charset="0"/>
                <a:ea typeface="Calibri" panose="020F0502020204030204" pitchFamily="34" charset="0"/>
                <a:cs typeface="Arial" panose="020B0604020202020204" pitchFamily="34" charset="0"/>
              </a:rPr>
              <a:t> et </a:t>
            </a:r>
            <a:r>
              <a:rPr lang="fr-CA" sz="20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interordres</a:t>
            </a:r>
            <a:r>
              <a:rPr lang="fr-CA" sz="20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endParaRPr lang="fr-CA" sz="2000" dirty="0">
              <a:effectLst/>
              <a:latin typeface="Arial" panose="020B0604020202020204" pitchFamily="34" charset="0"/>
              <a:ea typeface="Calibri" panose="020F0502020204030204" pitchFamily="34" charset="0"/>
              <a:cs typeface="Arial" panose="020B0604020202020204" pitchFamily="34" charset="0"/>
            </a:endParaRPr>
          </a:p>
          <a:p>
            <a:pPr lvl="1" algn="just">
              <a:lnSpc>
                <a:spcPct val="107000"/>
              </a:lnSpc>
            </a:pPr>
            <a:r>
              <a:rPr lang="fr-CA" sz="2000" dirty="0">
                <a:solidFill>
                  <a:srgbClr val="000000"/>
                </a:solidFill>
                <a:effectLst/>
                <a:latin typeface="Arial" panose="020B0604020202020204" pitchFamily="34" charset="0"/>
                <a:ea typeface="Calibri" panose="020F0502020204030204" pitchFamily="34" charset="0"/>
                <a:cs typeface="Arial" panose="020B0604020202020204" pitchFamily="34" charset="0"/>
              </a:rPr>
              <a:t>Limite d’une seule proposition retenue et financée par chercheur principal universitaire et par CCTT;</a:t>
            </a:r>
            <a:endParaRPr lang="fr-CA" sz="2000" dirty="0">
              <a:effectLst/>
              <a:latin typeface="Arial" panose="020B0604020202020204" pitchFamily="34" charset="0"/>
              <a:ea typeface="Calibri" panose="020F0502020204030204" pitchFamily="34" charset="0"/>
              <a:cs typeface="Arial" panose="020B0604020202020204" pitchFamily="34" charset="0"/>
            </a:endParaRPr>
          </a:p>
          <a:p>
            <a:pPr lvl="1" algn="just">
              <a:lnSpc>
                <a:spcPct val="107000"/>
              </a:lnSpc>
            </a:pPr>
            <a:r>
              <a:rPr lang="fr-CA" sz="2000" dirty="0">
                <a:solidFill>
                  <a:srgbClr val="000000"/>
                </a:solidFill>
                <a:effectLst/>
                <a:latin typeface="Arial" panose="020B0604020202020204" pitchFamily="34" charset="0"/>
                <a:ea typeface="Calibri" panose="020F0502020204030204" pitchFamily="34" charset="0"/>
                <a:cs typeface="Arial" panose="020B0604020202020204" pitchFamily="34" charset="0"/>
              </a:rPr>
              <a:t>Être indépendante de tout financement reçu antérieurement dans le cadre des appels à projets antérieurs portant sur le même sujet ; </a:t>
            </a:r>
            <a:endParaRPr lang="fr-CA" sz="2000" dirty="0">
              <a:effectLst/>
              <a:latin typeface="Arial" panose="020B0604020202020204" pitchFamily="34" charset="0"/>
              <a:ea typeface="Calibri" panose="020F0502020204030204" pitchFamily="34" charset="0"/>
              <a:cs typeface="Arial" panose="020B0604020202020204" pitchFamily="34" charset="0"/>
            </a:endParaRPr>
          </a:p>
          <a:p>
            <a:pPr lvl="1" algn="just">
              <a:lnSpc>
                <a:spcPct val="107000"/>
              </a:lnSpc>
            </a:pPr>
            <a:r>
              <a:rPr lang="fr-CA" sz="2000" dirty="0">
                <a:solidFill>
                  <a:srgbClr val="000000"/>
                </a:solidFill>
                <a:effectLst/>
                <a:latin typeface="Arial" panose="020B0604020202020204" pitchFamily="34" charset="0"/>
                <a:ea typeface="Calibri" panose="020F0502020204030204" pitchFamily="34" charset="0"/>
                <a:cs typeface="Arial" panose="020B0604020202020204" pitchFamily="34" charset="0"/>
              </a:rPr>
              <a:t>Si applicable, être complémentaire aux projets déjà financés dans le cadre des appels à projets antérieurs portant sur le même sujet.</a:t>
            </a:r>
            <a:endParaRPr lang="fr-CA" sz="2000" dirty="0">
              <a:effectLst/>
              <a:latin typeface="Arial" panose="020B0604020202020204" pitchFamily="34" charset="0"/>
              <a:ea typeface="Calibri" panose="020F0502020204030204" pitchFamily="34" charset="0"/>
              <a:cs typeface="Arial" panose="020B0604020202020204" pitchFamily="34" charset="0"/>
            </a:endParaRPr>
          </a:p>
        </p:txBody>
      </p:sp>
      <p:sp>
        <p:nvSpPr>
          <p:cNvPr id="4" name="Espace réservé du numéro de diapositive 3">
            <a:extLst>
              <a:ext uri="{FF2B5EF4-FFF2-40B4-BE49-F238E27FC236}">
                <a16:creationId xmlns:a16="http://schemas.microsoft.com/office/drawing/2014/main" id="{31162D56-2832-4A7F-A76D-B608392CD036}"/>
              </a:ext>
            </a:extLst>
          </p:cNvPr>
          <p:cNvSpPr>
            <a:spLocks noGrp="1"/>
          </p:cNvSpPr>
          <p:nvPr>
            <p:ph type="sldNum" sz="quarter" idx="12"/>
          </p:nvPr>
        </p:nvSpPr>
        <p:spPr/>
        <p:txBody>
          <a:bodyPr/>
          <a:lstStyle/>
          <a:p>
            <a:fld id="{B43E51F0-8C1C-6947-A24D-FE2F878B0EA4}" type="slidenum">
              <a:rPr lang="fr-FR" smtClean="0"/>
              <a:t>10</a:t>
            </a:fld>
            <a:endParaRPr lang="fr-FR"/>
          </a:p>
        </p:txBody>
      </p:sp>
      <p:sp>
        <p:nvSpPr>
          <p:cNvPr id="8" name="Titre 1">
            <a:extLst>
              <a:ext uri="{FF2B5EF4-FFF2-40B4-BE49-F238E27FC236}">
                <a16:creationId xmlns:a16="http://schemas.microsoft.com/office/drawing/2014/main" id="{CEE822B4-8B3C-99A0-D0F0-8F35800435F9}"/>
              </a:ext>
            </a:extLst>
          </p:cNvPr>
          <p:cNvSpPr>
            <a:spLocks noGrp="1"/>
          </p:cNvSpPr>
          <p:nvPr>
            <p:ph type="title"/>
          </p:nvPr>
        </p:nvSpPr>
        <p:spPr>
          <a:xfrm>
            <a:off x="838200" y="365125"/>
            <a:ext cx="10515600" cy="1325563"/>
          </a:xfrm>
        </p:spPr>
        <p:txBody>
          <a:bodyPr>
            <a:normAutofit/>
          </a:bodyPr>
          <a:lstStyle/>
          <a:p>
            <a:r>
              <a:rPr lang="fr-CA" sz="3600" b="1" dirty="0">
                <a:solidFill>
                  <a:srgbClr val="000000"/>
                </a:solidFill>
                <a:effectLst/>
                <a:latin typeface="Arial" panose="020B0604020202020204" pitchFamily="34" charset="0"/>
                <a:ea typeface="Times New Roman" panose="02020603050405020304" pitchFamily="18" charset="0"/>
              </a:rPr>
              <a:t>Modalités de l’appel à projets</a:t>
            </a:r>
            <a:endParaRPr lang="fr-CA" sz="3600" dirty="0"/>
          </a:p>
        </p:txBody>
      </p:sp>
    </p:spTree>
    <p:extLst>
      <p:ext uri="{BB962C8B-B14F-4D97-AF65-F5344CB8AC3E}">
        <p14:creationId xmlns:p14="http://schemas.microsoft.com/office/powerpoint/2010/main" val="12835762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A8ABA050-19A5-4F06-AFFC-CE316F4D9194}"/>
              </a:ext>
            </a:extLst>
          </p:cNvPr>
          <p:cNvSpPr>
            <a:spLocks noGrp="1"/>
          </p:cNvSpPr>
          <p:nvPr>
            <p:ph idx="1"/>
          </p:nvPr>
        </p:nvSpPr>
        <p:spPr>
          <a:xfrm>
            <a:off x="838200" y="1553737"/>
            <a:ext cx="10683240" cy="4939138"/>
          </a:xfrm>
        </p:spPr>
        <p:txBody>
          <a:bodyPr>
            <a:noAutofit/>
          </a:bodyPr>
          <a:lstStyle/>
          <a:p>
            <a:pPr algn="just">
              <a:lnSpc>
                <a:spcPct val="100000"/>
              </a:lnSpc>
              <a:spcAft>
                <a:spcPts val="800"/>
              </a:spcAft>
            </a:pPr>
            <a:r>
              <a:rPr lang="fr-CA" sz="2000" dirty="0">
                <a:effectLst/>
                <a:latin typeface="Arial" panose="020B0604020202020204" pitchFamily="34" charset="0"/>
                <a:ea typeface="Calibri" panose="020F0502020204030204" pitchFamily="34" charset="0"/>
                <a:cs typeface="Times New Roman" panose="02020603050405020304" pitchFamily="18" charset="0"/>
              </a:rPr>
              <a:t>Toute communication au sujet de cet appel à projets doit passer par l’adresse </a:t>
            </a:r>
            <a:r>
              <a:rPr lang="fr-CA" sz="2000" u="sng" dirty="0">
                <a:solidFill>
                  <a:srgbClr val="0000FF"/>
                </a:solidFill>
                <a:effectLst/>
                <a:latin typeface="Arial" panose="020B0604020202020204" pitchFamily="34" charset="0"/>
                <a:ea typeface="Calibri" panose="020F0502020204030204" pitchFamily="34" charset="0"/>
                <a:cs typeface="Times New Roman" panose="02020603050405020304" pitchFamily="18" charset="0"/>
                <a:hlinkClick r:id="rId3"/>
              </a:rPr>
              <a:t>RQEI@uqtr.ca</a:t>
            </a:r>
            <a:r>
              <a:rPr lang="fr-CA" sz="2000" dirty="0">
                <a:effectLst/>
                <a:latin typeface="Arial" panose="020B0604020202020204" pitchFamily="34" charset="0"/>
                <a:ea typeface="Calibri" panose="020F0502020204030204" pitchFamily="34" charset="0"/>
                <a:cs typeface="Times New Roman" panose="02020603050405020304" pitchFamily="18" charset="0"/>
              </a:rPr>
              <a:t> afin d’être prise en considération</a:t>
            </a:r>
            <a:r>
              <a:rPr lang="fr-CA" sz="20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r>
              <a:rPr lang="fr-CA" sz="2000" dirty="0">
                <a:effectLst/>
                <a:latin typeface="Arial" panose="020B0604020202020204" pitchFamily="34" charset="0"/>
                <a:ea typeface="Calibri" panose="020F0502020204030204" pitchFamily="34" charset="0"/>
                <a:cs typeface="Times New Roman" panose="02020603050405020304" pitchFamily="18" charset="0"/>
              </a:rPr>
              <a:t>;</a:t>
            </a:r>
          </a:p>
          <a:p>
            <a:pPr>
              <a:lnSpc>
                <a:spcPct val="100000"/>
              </a:lnSpc>
              <a:spcAft>
                <a:spcPts val="800"/>
              </a:spcAft>
            </a:pPr>
            <a:r>
              <a:rPr lang="fr-CA" sz="2000" dirty="0">
                <a:effectLst/>
                <a:latin typeface="Arial" panose="020B0604020202020204" pitchFamily="34" charset="0"/>
                <a:ea typeface="Calibri" panose="020F0502020204030204" pitchFamily="34" charset="0"/>
                <a:cs typeface="Times New Roman" panose="02020603050405020304" pitchFamily="18" charset="0"/>
              </a:rPr>
              <a:t>La proposition de projet dûment remplie doit être soumise par courriel </a:t>
            </a:r>
            <a:r>
              <a:rPr lang="fr-CA" sz="2000" u="sng" dirty="0">
                <a:solidFill>
                  <a:srgbClr val="0000FF"/>
                </a:solidFill>
                <a:effectLst/>
                <a:latin typeface="Arial" panose="020B0604020202020204" pitchFamily="34" charset="0"/>
                <a:ea typeface="Calibri" panose="020F0502020204030204" pitchFamily="34" charset="0"/>
                <a:cs typeface="Times New Roman" panose="02020603050405020304" pitchFamily="18" charset="0"/>
                <a:hlinkClick r:id="rId3"/>
              </a:rPr>
              <a:t>RQEI@uqtr.ca</a:t>
            </a:r>
            <a:r>
              <a:rPr lang="fr-CA" sz="2000" u="sng" dirty="0">
                <a:solidFill>
                  <a:srgbClr val="0000FF"/>
                </a:solidFill>
                <a:effectLst/>
                <a:latin typeface="Arial" panose="020B0604020202020204" pitchFamily="34" charset="0"/>
                <a:ea typeface="Calibri" panose="020F0502020204030204" pitchFamily="34" charset="0"/>
                <a:cs typeface="Times New Roman" panose="02020603050405020304" pitchFamily="18" charset="0"/>
              </a:rPr>
              <a:t> </a:t>
            </a:r>
            <a:r>
              <a:rPr lang="fr-CA" sz="2000" dirty="0">
                <a:effectLst/>
                <a:latin typeface="Arial" panose="020B0604020202020204" pitchFamily="34" charset="0"/>
                <a:ea typeface="Calibri" panose="020F0502020204030204" pitchFamily="34" charset="0"/>
                <a:cs typeface="Times New Roman" panose="02020603050405020304" pitchFamily="18" charset="0"/>
              </a:rPr>
              <a:t>au plus tard le 3 octobre 2025 à 23h59 (EST)</a:t>
            </a:r>
            <a:r>
              <a:rPr lang="fr-CA" sz="20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r>
              <a:rPr lang="fr-CA" sz="2000" dirty="0">
                <a:effectLst/>
                <a:latin typeface="Arial" panose="020B0604020202020204" pitchFamily="34" charset="0"/>
                <a:ea typeface="Calibri" panose="020F0502020204030204" pitchFamily="34" charset="0"/>
                <a:cs typeface="Times New Roman" panose="02020603050405020304" pitchFamily="18" charset="0"/>
              </a:rPr>
              <a:t>; </a:t>
            </a:r>
          </a:p>
          <a:p>
            <a:pPr>
              <a:lnSpc>
                <a:spcPct val="100000"/>
              </a:lnSpc>
              <a:spcAft>
                <a:spcPts val="800"/>
              </a:spcAft>
            </a:pPr>
            <a:r>
              <a:rPr lang="fr-CA" sz="2000" dirty="0">
                <a:effectLst/>
                <a:latin typeface="Arial" panose="020B0604020202020204" pitchFamily="34" charset="0"/>
                <a:ea typeface="Calibri" panose="020F0502020204030204" pitchFamily="34" charset="0"/>
                <a:cs typeface="Times New Roman" panose="02020603050405020304" pitchFamily="18" charset="0"/>
              </a:rPr>
              <a:t>Les demandes d’aide financière incomplètes ou soumises après le </a:t>
            </a:r>
            <a:r>
              <a:rPr lang="fr-CA" sz="2000" dirty="0">
                <a:latin typeface="Arial" panose="020B0604020202020204" pitchFamily="34" charset="0"/>
                <a:ea typeface="Calibri" panose="020F0502020204030204" pitchFamily="34" charset="0"/>
                <a:cs typeface="Times New Roman" panose="02020603050405020304" pitchFamily="18" charset="0"/>
              </a:rPr>
              <a:t>3 octobre 2025 </a:t>
            </a:r>
            <a:r>
              <a:rPr lang="fr-CA" sz="2000" dirty="0">
                <a:effectLst/>
                <a:latin typeface="Arial" panose="020B0604020202020204" pitchFamily="34" charset="0"/>
                <a:ea typeface="Calibri" panose="020F0502020204030204" pitchFamily="34" charset="0"/>
                <a:cs typeface="Times New Roman" panose="02020603050405020304" pitchFamily="18" charset="0"/>
              </a:rPr>
              <a:t>à 23h59 (EST)</a:t>
            </a:r>
            <a:r>
              <a:rPr lang="fr-CA" sz="20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r>
              <a:rPr lang="fr-CA" sz="2000" dirty="0">
                <a:effectLst/>
                <a:latin typeface="Arial" panose="020B0604020202020204" pitchFamily="34" charset="0"/>
                <a:ea typeface="Calibri" panose="020F0502020204030204" pitchFamily="34" charset="0"/>
                <a:cs typeface="Times New Roman" panose="02020603050405020304" pitchFamily="18" charset="0"/>
              </a:rPr>
              <a:t>ne seront pas examinées.</a:t>
            </a:r>
          </a:p>
        </p:txBody>
      </p:sp>
      <p:sp>
        <p:nvSpPr>
          <p:cNvPr id="4" name="Espace réservé du numéro de diapositive 3">
            <a:extLst>
              <a:ext uri="{FF2B5EF4-FFF2-40B4-BE49-F238E27FC236}">
                <a16:creationId xmlns:a16="http://schemas.microsoft.com/office/drawing/2014/main" id="{31162D56-2832-4A7F-A76D-B608392CD036}"/>
              </a:ext>
            </a:extLst>
          </p:cNvPr>
          <p:cNvSpPr>
            <a:spLocks noGrp="1"/>
          </p:cNvSpPr>
          <p:nvPr>
            <p:ph type="sldNum" sz="quarter" idx="12"/>
          </p:nvPr>
        </p:nvSpPr>
        <p:spPr/>
        <p:txBody>
          <a:bodyPr/>
          <a:lstStyle/>
          <a:p>
            <a:fld id="{B43E51F0-8C1C-6947-A24D-FE2F878B0EA4}" type="slidenum">
              <a:rPr lang="fr-FR" smtClean="0"/>
              <a:t>11</a:t>
            </a:fld>
            <a:endParaRPr lang="fr-FR"/>
          </a:p>
        </p:txBody>
      </p:sp>
      <p:sp>
        <p:nvSpPr>
          <p:cNvPr id="7" name="Titre 1">
            <a:extLst>
              <a:ext uri="{FF2B5EF4-FFF2-40B4-BE49-F238E27FC236}">
                <a16:creationId xmlns:a16="http://schemas.microsoft.com/office/drawing/2014/main" id="{2B46D872-211B-FB5F-9DFC-DF6EC6F91BCD}"/>
              </a:ext>
            </a:extLst>
          </p:cNvPr>
          <p:cNvSpPr>
            <a:spLocks noGrp="1"/>
          </p:cNvSpPr>
          <p:nvPr>
            <p:ph type="title"/>
          </p:nvPr>
        </p:nvSpPr>
        <p:spPr>
          <a:xfrm>
            <a:off x="838200" y="365125"/>
            <a:ext cx="10515600" cy="1325563"/>
          </a:xfrm>
        </p:spPr>
        <p:txBody>
          <a:bodyPr>
            <a:normAutofit/>
          </a:bodyPr>
          <a:lstStyle/>
          <a:p>
            <a:r>
              <a:rPr lang="fr-CA" sz="3600" b="1" dirty="0">
                <a:solidFill>
                  <a:srgbClr val="000000"/>
                </a:solidFill>
                <a:effectLst/>
                <a:latin typeface="Arial" panose="020B0604020202020204" pitchFamily="34" charset="0"/>
                <a:ea typeface="Times New Roman" panose="02020603050405020304" pitchFamily="18" charset="0"/>
              </a:rPr>
              <a:t>Modalités de l’appel à projets</a:t>
            </a:r>
            <a:endParaRPr lang="fr-CA" sz="3600" dirty="0"/>
          </a:p>
        </p:txBody>
      </p:sp>
    </p:spTree>
    <p:extLst>
      <p:ext uri="{BB962C8B-B14F-4D97-AF65-F5344CB8AC3E}">
        <p14:creationId xmlns:p14="http://schemas.microsoft.com/office/powerpoint/2010/main" val="13644176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8B1D091-53AB-44FF-9898-82F561B8A65F}"/>
              </a:ext>
            </a:extLst>
          </p:cNvPr>
          <p:cNvSpPr>
            <a:spLocks noGrp="1"/>
          </p:cNvSpPr>
          <p:nvPr>
            <p:ph idx="1"/>
          </p:nvPr>
        </p:nvSpPr>
        <p:spPr>
          <a:xfrm>
            <a:off x="893064" y="1487297"/>
            <a:ext cx="10515600" cy="4351338"/>
          </a:xfrm>
        </p:spPr>
        <p:txBody>
          <a:bodyPr>
            <a:noAutofit/>
          </a:bodyPr>
          <a:lstStyle/>
          <a:p>
            <a:pPr marL="0" lvl="0" indent="0" fontAlgn="ctr">
              <a:lnSpc>
                <a:spcPct val="150000"/>
              </a:lnSpc>
              <a:buNone/>
              <a:tabLst>
                <a:tab pos="457200" algn="l"/>
              </a:tabLst>
            </a:pPr>
            <a:r>
              <a:rPr lang="fr-CA" sz="18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Qualité du projet (40%) : </a:t>
            </a:r>
            <a:endParaRPr lang="fr-CA" sz="1800" b="1" dirty="0">
              <a:effectLst/>
              <a:latin typeface="Arial" panose="020B0604020202020204" pitchFamily="34" charset="0"/>
              <a:ea typeface="Times New Roman" panose="02020603050405020304" pitchFamily="18" charset="0"/>
              <a:cs typeface="Arial" panose="020B0604020202020204" pitchFamily="34" charset="0"/>
            </a:endParaRPr>
          </a:p>
          <a:p>
            <a:pPr marL="742950" lvl="1" indent="-285750" fontAlgn="ctr">
              <a:spcAft>
                <a:spcPts val="400"/>
              </a:spcAft>
              <a:buFont typeface="+mj-lt"/>
              <a:buAutoNum type="alphaLcPeriod"/>
              <a:tabLst>
                <a:tab pos="914400" algn="l"/>
              </a:tabLst>
            </a:pPr>
            <a:r>
              <a:rPr lang="fr-CA" sz="18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Pertinence scientifique : contexte, objectif, méthodologie et contributions scientifiques du projet par rapport à l’état des connaissances aux niveaux national et international ;</a:t>
            </a:r>
            <a:endParaRPr lang="fr-CA" sz="1800" dirty="0">
              <a:effectLst/>
              <a:latin typeface="Arial" panose="020B0604020202020204" pitchFamily="34" charset="0"/>
              <a:ea typeface="Times New Roman" panose="02020603050405020304" pitchFamily="18" charset="0"/>
              <a:cs typeface="Arial" panose="020B0604020202020204" pitchFamily="34" charset="0"/>
            </a:endParaRPr>
          </a:p>
          <a:p>
            <a:pPr marL="742950" lvl="1" indent="-285750" fontAlgn="ctr">
              <a:spcAft>
                <a:spcPts val="400"/>
              </a:spcAft>
              <a:buFont typeface="+mj-lt"/>
              <a:buAutoNum type="alphaLcPeriod"/>
              <a:tabLst>
                <a:tab pos="914400" algn="l"/>
              </a:tabLst>
            </a:pPr>
            <a:r>
              <a:rPr lang="fr-CA" sz="18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Faisabilité du projet : budget, calendrier, livrables, activités de diffusion prévues ;</a:t>
            </a:r>
            <a:endParaRPr lang="fr-CA" sz="1800" dirty="0">
              <a:effectLst/>
              <a:latin typeface="Arial" panose="020B0604020202020204" pitchFamily="34" charset="0"/>
              <a:ea typeface="Times New Roman" panose="02020603050405020304" pitchFamily="18" charset="0"/>
              <a:cs typeface="Arial" panose="020B0604020202020204" pitchFamily="34" charset="0"/>
            </a:endParaRPr>
          </a:p>
          <a:p>
            <a:pPr marL="742950" lvl="1" indent="-285750" fontAlgn="ctr">
              <a:spcAft>
                <a:spcPts val="400"/>
              </a:spcAft>
              <a:buFont typeface="+mj-lt"/>
              <a:buAutoNum type="alphaLcPeriod"/>
              <a:tabLst>
                <a:tab pos="914400" algn="l"/>
              </a:tabLst>
            </a:pPr>
            <a:r>
              <a:rPr lang="fr-CA" sz="18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Perspectives d'expansion et d'effet levier du projet.</a:t>
            </a:r>
            <a:endParaRPr lang="fr-CA" sz="1800" dirty="0">
              <a:effectLst/>
              <a:latin typeface="Arial" panose="020B0604020202020204" pitchFamily="34" charset="0"/>
              <a:ea typeface="Times New Roman" panose="02020603050405020304" pitchFamily="18" charset="0"/>
              <a:cs typeface="Arial" panose="020B0604020202020204" pitchFamily="34" charset="0"/>
            </a:endParaRPr>
          </a:p>
          <a:p>
            <a:pPr marL="1028700" indent="31750"/>
            <a:endParaRPr lang="fr-CA" sz="1800" dirty="0">
              <a:effectLst/>
              <a:latin typeface="Arial" panose="020B0604020202020204" pitchFamily="34" charset="0"/>
              <a:ea typeface="Times New Roman" panose="02020603050405020304" pitchFamily="18" charset="0"/>
              <a:cs typeface="Arial" panose="020B0604020202020204" pitchFamily="34" charset="0"/>
            </a:endParaRPr>
          </a:p>
          <a:p>
            <a:pPr marL="0" indent="0">
              <a:buNone/>
            </a:pPr>
            <a:r>
              <a:rPr lang="fr-CA" sz="1800" b="1" dirty="0">
                <a:solidFill>
                  <a:srgbClr val="000000"/>
                </a:solidFill>
                <a:latin typeface="Arial" panose="020B0604020202020204" pitchFamily="34" charset="0"/>
                <a:ea typeface="Times New Roman" panose="02020603050405020304" pitchFamily="18" charset="0"/>
                <a:cs typeface="Arial" panose="020B0604020202020204" pitchFamily="34" charset="0"/>
              </a:rPr>
              <a:t>Retombées du projet (40%) : </a:t>
            </a:r>
            <a:endParaRPr lang="fr-CA" sz="1800" b="1" dirty="0">
              <a:latin typeface="Arial" panose="020B0604020202020204" pitchFamily="34" charset="0"/>
              <a:ea typeface="Times New Roman" panose="02020603050405020304" pitchFamily="18" charset="0"/>
              <a:cs typeface="Arial" panose="020B0604020202020204" pitchFamily="34" charset="0"/>
            </a:endParaRPr>
          </a:p>
          <a:p>
            <a:pPr marL="742950" lvl="1" indent="-285750" fontAlgn="ctr">
              <a:spcAft>
                <a:spcPts val="400"/>
              </a:spcAft>
              <a:buFont typeface="+mj-lt"/>
              <a:buAutoNum type="alphaLcPeriod"/>
              <a:tabLst>
                <a:tab pos="914400" algn="l"/>
              </a:tabLst>
            </a:pPr>
            <a:r>
              <a:rPr lang="fr-CA" sz="1800" dirty="0">
                <a:solidFill>
                  <a:srgbClr val="000000"/>
                </a:solidFill>
                <a:latin typeface="Arial" panose="020B0604020202020204" pitchFamily="34" charset="0"/>
                <a:ea typeface="Times New Roman" panose="02020603050405020304" pitchFamily="18" charset="0"/>
                <a:cs typeface="Arial" panose="020B0604020202020204" pitchFamily="34" charset="0"/>
              </a:rPr>
              <a:t>Retombées économiques et potentiel de déploiement du projet ;</a:t>
            </a:r>
            <a:endParaRPr lang="fr-CA" sz="1800" dirty="0">
              <a:latin typeface="Arial" panose="020B0604020202020204" pitchFamily="34" charset="0"/>
              <a:ea typeface="Times New Roman" panose="02020603050405020304" pitchFamily="18" charset="0"/>
              <a:cs typeface="Arial" panose="020B0604020202020204" pitchFamily="34" charset="0"/>
            </a:endParaRPr>
          </a:p>
          <a:p>
            <a:pPr marL="742950" lvl="1" indent="-285750" fontAlgn="ctr">
              <a:spcAft>
                <a:spcPts val="400"/>
              </a:spcAft>
              <a:buFont typeface="+mj-lt"/>
              <a:buAutoNum type="alphaLcPeriod"/>
              <a:tabLst>
                <a:tab pos="914400" algn="l"/>
              </a:tabLst>
            </a:pPr>
            <a:r>
              <a:rPr lang="fr-CA" sz="1800" dirty="0">
                <a:solidFill>
                  <a:srgbClr val="000000"/>
                </a:solidFill>
                <a:latin typeface="Arial" panose="020B0604020202020204" pitchFamily="34" charset="0"/>
                <a:ea typeface="Times New Roman" panose="02020603050405020304" pitchFamily="18" charset="0"/>
                <a:cs typeface="Arial" panose="020B0604020202020204" pitchFamily="34" charset="0"/>
              </a:rPr>
              <a:t>Impact environnemental du projet : potentiel de réduction des émissions de GES au Québec, potentiel de réduction de la consommation d’énergie, valorisation de matières résiduelles actuellement non valorisées ;</a:t>
            </a:r>
            <a:endParaRPr lang="fr-CA" sz="1800" dirty="0">
              <a:latin typeface="Arial" panose="020B0604020202020204" pitchFamily="34" charset="0"/>
              <a:ea typeface="Times New Roman" panose="02020603050405020304" pitchFamily="18" charset="0"/>
              <a:cs typeface="Arial" panose="020B0604020202020204" pitchFamily="34" charset="0"/>
            </a:endParaRPr>
          </a:p>
          <a:p>
            <a:pPr marL="742950" lvl="1" indent="-285750" fontAlgn="ctr">
              <a:spcAft>
                <a:spcPts val="400"/>
              </a:spcAft>
              <a:buFont typeface="+mj-lt"/>
              <a:buAutoNum type="alphaLcPeriod"/>
              <a:tabLst>
                <a:tab pos="914400" algn="l"/>
              </a:tabLst>
            </a:pPr>
            <a:r>
              <a:rPr lang="fr-CA" sz="1800" dirty="0">
                <a:solidFill>
                  <a:srgbClr val="000000"/>
                </a:solidFill>
                <a:latin typeface="Arial" panose="020B0604020202020204" pitchFamily="34" charset="0"/>
                <a:ea typeface="Times New Roman" panose="02020603050405020304" pitchFamily="18" charset="0"/>
                <a:cs typeface="Arial" panose="020B0604020202020204" pitchFamily="34" charset="0"/>
              </a:rPr>
              <a:t>Impact du projet vis-à-vis de l’atteinte des cibles définies par l’entente de structuration de la filière bioénergies et la mise en place de collaborations </a:t>
            </a:r>
            <a:r>
              <a:rPr lang="fr-CA" sz="1800" dirty="0" err="1">
                <a:solidFill>
                  <a:srgbClr val="000000"/>
                </a:solidFill>
                <a:latin typeface="Arial" panose="020B0604020202020204" pitchFamily="34" charset="0"/>
                <a:ea typeface="Times New Roman" panose="02020603050405020304" pitchFamily="18" charset="0"/>
                <a:cs typeface="Arial" panose="020B0604020202020204" pitchFamily="34" charset="0"/>
              </a:rPr>
              <a:t>interordres</a:t>
            </a:r>
            <a:r>
              <a:rPr lang="fr-CA" sz="1800" dirty="0">
                <a:solidFill>
                  <a:srgbClr val="000000"/>
                </a:solidFill>
                <a:latin typeface="Arial" panose="020B0604020202020204" pitchFamily="34" charset="0"/>
                <a:ea typeface="Times New Roman" panose="02020603050405020304" pitchFamily="18" charset="0"/>
                <a:cs typeface="Arial" panose="020B0604020202020204" pitchFamily="34" charset="0"/>
              </a:rPr>
              <a:t> et </a:t>
            </a:r>
            <a:r>
              <a:rPr lang="fr-CA" sz="1800" dirty="0" err="1">
                <a:solidFill>
                  <a:srgbClr val="000000"/>
                </a:solidFill>
                <a:latin typeface="Arial" panose="020B0604020202020204" pitchFamily="34" charset="0"/>
                <a:ea typeface="Times New Roman" panose="02020603050405020304" pitchFamily="18" charset="0"/>
                <a:cs typeface="Arial" panose="020B0604020202020204" pitchFamily="34" charset="0"/>
              </a:rPr>
              <a:t>interétablissements</a:t>
            </a:r>
            <a:r>
              <a:rPr lang="fr-CA" sz="1800" dirty="0">
                <a:solidFill>
                  <a:srgbClr val="000000"/>
                </a:solidFill>
                <a:latin typeface="Arial" panose="020B0604020202020204" pitchFamily="34" charset="0"/>
                <a:ea typeface="Times New Roman" panose="02020603050405020304" pitchFamily="18" charset="0"/>
                <a:cs typeface="Arial" panose="020B0604020202020204" pitchFamily="34" charset="0"/>
              </a:rPr>
              <a:t> ; </a:t>
            </a:r>
            <a:endParaRPr lang="fr-CA" sz="1800" dirty="0">
              <a:latin typeface="Arial" panose="020B0604020202020204" pitchFamily="34" charset="0"/>
              <a:ea typeface="Times New Roman" panose="02020603050405020304" pitchFamily="18" charset="0"/>
              <a:cs typeface="Arial" panose="020B0604020202020204" pitchFamily="34" charset="0"/>
            </a:endParaRPr>
          </a:p>
          <a:p>
            <a:pPr marL="742950" lvl="1" indent="-285750" fontAlgn="ctr">
              <a:spcAft>
                <a:spcPts val="400"/>
              </a:spcAft>
              <a:buFont typeface="+mj-lt"/>
              <a:buAutoNum type="alphaLcPeriod"/>
              <a:tabLst>
                <a:tab pos="914400" algn="l"/>
              </a:tabLst>
            </a:pPr>
            <a:r>
              <a:rPr lang="fr-CA" sz="1800" dirty="0">
                <a:solidFill>
                  <a:srgbClr val="000000"/>
                </a:solidFill>
                <a:latin typeface="Arial" panose="020B0604020202020204" pitchFamily="34" charset="0"/>
                <a:ea typeface="Times New Roman" panose="02020603050405020304" pitchFamily="18" charset="0"/>
                <a:cs typeface="Arial" panose="020B0604020202020204" pitchFamily="34" charset="0"/>
              </a:rPr>
              <a:t>Inclusion d’un partenaire industriel aviseur et d’un partenaire en sciences sociales.</a:t>
            </a:r>
            <a:endParaRPr lang="fr-CA" sz="1800" dirty="0">
              <a:latin typeface="Arial" panose="020B0604020202020204" pitchFamily="34" charset="0"/>
              <a:ea typeface="Times New Roman" panose="02020603050405020304" pitchFamily="18" charset="0"/>
              <a:cs typeface="Arial" panose="020B0604020202020204" pitchFamily="34" charset="0"/>
            </a:endParaRPr>
          </a:p>
          <a:p>
            <a:pPr marL="0" indent="0">
              <a:lnSpc>
                <a:spcPct val="150000"/>
              </a:lnSpc>
              <a:buNone/>
            </a:pPr>
            <a:endParaRPr lang="fr-CA" sz="1800" dirty="0">
              <a:latin typeface="Arial" panose="020B0604020202020204" pitchFamily="34" charset="0"/>
              <a:cs typeface="Arial" panose="020B0604020202020204" pitchFamily="34" charset="0"/>
            </a:endParaRPr>
          </a:p>
        </p:txBody>
      </p:sp>
      <p:sp>
        <p:nvSpPr>
          <p:cNvPr id="4" name="Espace réservé du numéro de diapositive 3">
            <a:extLst>
              <a:ext uri="{FF2B5EF4-FFF2-40B4-BE49-F238E27FC236}">
                <a16:creationId xmlns:a16="http://schemas.microsoft.com/office/drawing/2014/main" id="{1C873670-80A4-4921-AC8B-D0B23D9137A3}"/>
              </a:ext>
            </a:extLst>
          </p:cNvPr>
          <p:cNvSpPr>
            <a:spLocks noGrp="1"/>
          </p:cNvSpPr>
          <p:nvPr>
            <p:ph type="sldNum" sz="quarter" idx="12"/>
          </p:nvPr>
        </p:nvSpPr>
        <p:spPr/>
        <p:txBody>
          <a:bodyPr/>
          <a:lstStyle/>
          <a:p>
            <a:fld id="{B43E51F0-8C1C-6947-A24D-FE2F878B0EA4}" type="slidenum">
              <a:rPr lang="fr-FR" smtClean="0"/>
              <a:t>12</a:t>
            </a:fld>
            <a:endParaRPr lang="fr-FR"/>
          </a:p>
        </p:txBody>
      </p:sp>
      <p:sp>
        <p:nvSpPr>
          <p:cNvPr id="7" name="Titre 1">
            <a:extLst>
              <a:ext uri="{FF2B5EF4-FFF2-40B4-BE49-F238E27FC236}">
                <a16:creationId xmlns:a16="http://schemas.microsoft.com/office/drawing/2014/main" id="{45AAB143-8644-583D-4565-800C9B7C996B}"/>
              </a:ext>
            </a:extLst>
          </p:cNvPr>
          <p:cNvSpPr>
            <a:spLocks noGrp="1"/>
          </p:cNvSpPr>
          <p:nvPr>
            <p:ph type="title"/>
          </p:nvPr>
        </p:nvSpPr>
        <p:spPr>
          <a:xfrm>
            <a:off x="838200" y="365125"/>
            <a:ext cx="10515600" cy="1325563"/>
          </a:xfrm>
        </p:spPr>
        <p:txBody>
          <a:bodyPr>
            <a:normAutofit/>
          </a:bodyPr>
          <a:lstStyle/>
          <a:p>
            <a:r>
              <a:rPr lang="fr-CA" sz="3600" b="1" dirty="0">
                <a:solidFill>
                  <a:srgbClr val="000000"/>
                </a:solidFill>
                <a:effectLst/>
                <a:latin typeface="Arial" panose="020B0604020202020204" pitchFamily="34" charset="0"/>
                <a:ea typeface="Times New Roman" panose="02020603050405020304" pitchFamily="18" charset="0"/>
              </a:rPr>
              <a:t>Critères d’évaluation</a:t>
            </a:r>
            <a:endParaRPr lang="fr-CA" sz="3600" dirty="0"/>
          </a:p>
        </p:txBody>
      </p:sp>
    </p:spTree>
    <p:extLst>
      <p:ext uri="{BB962C8B-B14F-4D97-AF65-F5344CB8AC3E}">
        <p14:creationId xmlns:p14="http://schemas.microsoft.com/office/powerpoint/2010/main" val="27561988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D5925A-3D09-184A-10D8-0813CF569D02}"/>
            </a:ext>
          </a:extLst>
        </p:cNvPr>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A947D83D-C4AA-79AC-06E2-0EE4B714991C}"/>
              </a:ext>
            </a:extLst>
          </p:cNvPr>
          <p:cNvSpPr>
            <a:spLocks noGrp="1"/>
          </p:cNvSpPr>
          <p:nvPr>
            <p:ph idx="1"/>
          </p:nvPr>
        </p:nvSpPr>
        <p:spPr>
          <a:xfrm>
            <a:off x="893064" y="1487297"/>
            <a:ext cx="10515600" cy="4351338"/>
          </a:xfrm>
        </p:spPr>
        <p:txBody>
          <a:bodyPr>
            <a:noAutofit/>
          </a:bodyPr>
          <a:lstStyle/>
          <a:p>
            <a:pPr marL="0" lvl="0" indent="0" fontAlgn="ctr">
              <a:lnSpc>
                <a:spcPct val="150000"/>
              </a:lnSpc>
              <a:buNone/>
              <a:tabLst>
                <a:tab pos="457200" algn="l"/>
              </a:tabLst>
            </a:pPr>
            <a:r>
              <a:rPr lang="fr-CA" sz="1800" b="1" dirty="0">
                <a:solidFill>
                  <a:srgbClr val="000000"/>
                </a:solidFill>
                <a:latin typeface="Arial" panose="020B0604020202020204" pitchFamily="34" charset="0"/>
                <a:ea typeface="Times New Roman" panose="02020603050405020304" pitchFamily="18" charset="0"/>
                <a:cs typeface="Arial" panose="020B0604020202020204" pitchFamily="34" charset="0"/>
              </a:rPr>
              <a:t>Qualité de l'équipe (20%) : </a:t>
            </a:r>
            <a:endParaRPr lang="fr-CA" sz="1800" b="1" dirty="0">
              <a:latin typeface="Arial" panose="020B0604020202020204" pitchFamily="34" charset="0"/>
              <a:ea typeface="Times New Roman" panose="02020603050405020304" pitchFamily="18" charset="0"/>
              <a:cs typeface="Arial" panose="020B0604020202020204" pitchFamily="34" charset="0"/>
            </a:endParaRPr>
          </a:p>
          <a:p>
            <a:pPr marL="742950" lvl="1" indent="-285750" fontAlgn="ctr">
              <a:spcAft>
                <a:spcPts val="400"/>
              </a:spcAft>
              <a:buFont typeface="+mj-lt"/>
              <a:buAutoNum type="alphaLcPeriod"/>
              <a:tabLst>
                <a:tab pos="914400" algn="l"/>
              </a:tabLst>
            </a:pPr>
            <a:r>
              <a:rPr lang="fr-CA" sz="1800" b="1" dirty="0">
                <a:solidFill>
                  <a:srgbClr val="000000"/>
                </a:solidFill>
                <a:latin typeface="Arial" panose="020B0604020202020204" pitchFamily="34" charset="0"/>
                <a:ea typeface="Times New Roman" panose="02020603050405020304" pitchFamily="18" charset="0"/>
                <a:cs typeface="Arial" panose="020B0604020202020204" pitchFamily="34" charset="0"/>
              </a:rPr>
              <a:t>Complémentarité</a:t>
            </a:r>
            <a:r>
              <a:rPr lang="fr-CA" sz="1800" dirty="0">
                <a:solidFill>
                  <a:srgbClr val="000000"/>
                </a:solidFill>
                <a:latin typeface="Arial" panose="020B0604020202020204" pitchFamily="34" charset="0"/>
                <a:ea typeface="Times New Roman" panose="02020603050405020304" pitchFamily="18" charset="0"/>
                <a:cs typeface="Arial" panose="020B0604020202020204" pitchFamily="34" charset="0"/>
              </a:rPr>
              <a:t> des équipes universitaires et collégiales ;</a:t>
            </a:r>
            <a:endParaRPr lang="fr-CA" sz="1800" dirty="0">
              <a:latin typeface="Arial" panose="020B0604020202020204" pitchFamily="34" charset="0"/>
              <a:ea typeface="Times New Roman" panose="02020603050405020304" pitchFamily="18" charset="0"/>
              <a:cs typeface="Arial" panose="020B0604020202020204" pitchFamily="34" charset="0"/>
            </a:endParaRPr>
          </a:p>
          <a:p>
            <a:pPr marL="742950" lvl="1" indent="-285750" fontAlgn="ctr">
              <a:spcAft>
                <a:spcPts val="400"/>
              </a:spcAft>
              <a:buFont typeface="+mj-lt"/>
              <a:buAutoNum type="alphaLcPeriod"/>
              <a:tabLst>
                <a:tab pos="914400" algn="l"/>
              </a:tabLst>
            </a:pPr>
            <a:r>
              <a:rPr lang="fr-CA" sz="1800" dirty="0">
                <a:solidFill>
                  <a:srgbClr val="000000"/>
                </a:solidFill>
                <a:latin typeface="Arial" panose="020B0604020202020204" pitchFamily="34" charset="0"/>
                <a:ea typeface="Times New Roman" panose="02020603050405020304" pitchFamily="18" charset="0"/>
                <a:cs typeface="Arial" panose="020B0604020202020204" pitchFamily="34" charset="0"/>
              </a:rPr>
              <a:t>Capacité des candidats à mener à termes les travaux de recherche ;</a:t>
            </a:r>
            <a:endParaRPr lang="fr-CA" sz="1800" dirty="0">
              <a:latin typeface="Arial" panose="020B0604020202020204" pitchFamily="34" charset="0"/>
              <a:ea typeface="Times New Roman" panose="02020603050405020304" pitchFamily="18" charset="0"/>
              <a:cs typeface="Arial" panose="020B0604020202020204" pitchFamily="34" charset="0"/>
            </a:endParaRPr>
          </a:p>
          <a:p>
            <a:pPr marL="742950" lvl="1" indent="-285750" fontAlgn="ctr">
              <a:spcAft>
                <a:spcPts val="400"/>
              </a:spcAft>
              <a:buFont typeface="+mj-lt"/>
              <a:buAutoNum type="alphaLcPeriod"/>
              <a:tabLst>
                <a:tab pos="914400" algn="l"/>
              </a:tabLst>
            </a:pPr>
            <a:r>
              <a:rPr lang="fr-CA" sz="1800" b="1" dirty="0">
                <a:latin typeface="Arial" panose="020B0604020202020204" pitchFamily="34" charset="0"/>
                <a:ea typeface="Times New Roman" panose="02020603050405020304" pitchFamily="18" charset="0"/>
                <a:cs typeface="Arial" panose="020B0604020202020204" pitchFamily="34" charset="0"/>
              </a:rPr>
              <a:t>Prise en compte des principes d’EDI (Équité, diversité et inclusion)</a:t>
            </a:r>
            <a:r>
              <a:rPr lang="fr-CA" sz="1800" dirty="0">
                <a:latin typeface="Arial" panose="020B0604020202020204" pitchFamily="34" charset="0"/>
                <a:ea typeface="Times New Roman" panose="02020603050405020304" pitchFamily="18" charset="0"/>
                <a:cs typeface="Arial" panose="020B0604020202020204" pitchFamily="34" charset="0"/>
              </a:rPr>
              <a:t> en recherche (favoriser les principes d’équité et d’inclusion dans le projet de recherche, sensibilité aux besoins et réalités exprimés des utilisateurs et des chercheurs).</a:t>
            </a:r>
          </a:p>
          <a:p>
            <a:pPr marL="742950" lvl="1" indent="-285750" fontAlgn="ctr">
              <a:spcAft>
                <a:spcPts val="400"/>
              </a:spcAft>
              <a:buFont typeface="+mj-lt"/>
              <a:buAutoNum type="alphaLcPeriod"/>
              <a:tabLst>
                <a:tab pos="914400" algn="l"/>
              </a:tabLst>
            </a:pPr>
            <a:r>
              <a:rPr lang="fr-CA" sz="1800" dirty="0">
                <a:solidFill>
                  <a:srgbClr val="000000"/>
                </a:solidFill>
                <a:latin typeface="Arial" panose="020B0604020202020204" pitchFamily="34" charset="0"/>
                <a:ea typeface="Times New Roman" panose="02020603050405020304" pitchFamily="18" charset="0"/>
                <a:cs typeface="Arial" panose="020B0604020202020204" pitchFamily="34" charset="0"/>
              </a:rPr>
              <a:t>Engagement et mobilisation des parties prenantes : mise en place de </a:t>
            </a:r>
            <a:r>
              <a:rPr lang="fr-CA" sz="1800" b="1" dirty="0">
                <a:solidFill>
                  <a:srgbClr val="000000"/>
                </a:solidFill>
                <a:latin typeface="Arial" panose="020B0604020202020204" pitchFamily="34" charset="0"/>
                <a:ea typeface="Times New Roman" panose="02020603050405020304" pitchFamily="18" charset="0"/>
                <a:cs typeface="Arial" panose="020B0604020202020204" pitchFamily="34" charset="0"/>
              </a:rPr>
              <a:t>mécanismes ouverts et inclusifs </a:t>
            </a:r>
            <a:r>
              <a:rPr lang="fr-CA" sz="1800" dirty="0">
                <a:solidFill>
                  <a:srgbClr val="000000"/>
                </a:solidFill>
                <a:latin typeface="Arial" panose="020B0604020202020204" pitchFamily="34" charset="0"/>
                <a:ea typeface="Times New Roman" panose="02020603050405020304" pitchFamily="18" charset="0"/>
                <a:cs typeface="Arial" panose="020B0604020202020204" pitchFamily="34" charset="0"/>
              </a:rPr>
              <a:t>d’implication des communautés locales, régionales et autochtones ; prise en compte des savoirs traditionnels autochtones ; potentiel de rayonnement/diffusion des résultats de la recherche dans les communautés.</a:t>
            </a:r>
            <a:endParaRPr lang="fr-CA" sz="1800" dirty="0">
              <a:latin typeface="Arial" panose="020B0604020202020204" pitchFamily="34" charset="0"/>
              <a:ea typeface="Times New Roman" panose="02020603050405020304" pitchFamily="18" charset="0"/>
              <a:cs typeface="Arial" panose="020B0604020202020204" pitchFamily="34" charset="0"/>
            </a:endParaRPr>
          </a:p>
          <a:p>
            <a:pPr marL="0" indent="0">
              <a:lnSpc>
                <a:spcPct val="150000"/>
              </a:lnSpc>
              <a:buNone/>
            </a:pPr>
            <a:endParaRPr lang="fr-CA" sz="1800" dirty="0">
              <a:latin typeface="Arial" panose="020B0604020202020204" pitchFamily="34" charset="0"/>
              <a:cs typeface="Arial" panose="020B0604020202020204" pitchFamily="34" charset="0"/>
            </a:endParaRPr>
          </a:p>
        </p:txBody>
      </p:sp>
      <p:sp>
        <p:nvSpPr>
          <p:cNvPr id="4" name="Espace réservé du numéro de diapositive 3">
            <a:extLst>
              <a:ext uri="{FF2B5EF4-FFF2-40B4-BE49-F238E27FC236}">
                <a16:creationId xmlns:a16="http://schemas.microsoft.com/office/drawing/2014/main" id="{5E377829-CD33-3040-97E0-C6F76CBA2722}"/>
              </a:ext>
            </a:extLst>
          </p:cNvPr>
          <p:cNvSpPr>
            <a:spLocks noGrp="1"/>
          </p:cNvSpPr>
          <p:nvPr>
            <p:ph type="sldNum" sz="quarter" idx="12"/>
          </p:nvPr>
        </p:nvSpPr>
        <p:spPr/>
        <p:txBody>
          <a:bodyPr/>
          <a:lstStyle/>
          <a:p>
            <a:fld id="{B43E51F0-8C1C-6947-A24D-FE2F878B0EA4}" type="slidenum">
              <a:rPr lang="fr-FR" smtClean="0"/>
              <a:t>13</a:t>
            </a:fld>
            <a:endParaRPr lang="fr-FR"/>
          </a:p>
        </p:txBody>
      </p:sp>
      <p:sp>
        <p:nvSpPr>
          <p:cNvPr id="7" name="Titre 1">
            <a:extLst>
              <a:ext uri="{FF2B5EF4-FFF2-40B4-BE49-F238E27FC236}">
                <a16:creationId xmlns:a16="http://schemas.microsoft.com/office/drawing/2014/main" id="{7DDCD6DB-BDED-E34B-6A94-635CF76F0AC5}"/>
              </a:ext>
            </a:extLst>
          </p:cNvPr>
          <p:cNvSpPr>
            <a:spLocks noGrp="1"/>
          </p:cNvSpPr>
          <p:nvPr>
            <p:ph type="title"/>
          </p:nvPr>
        </p:nvSpPr>
        <p:spPr>
          <a:xfrm>
            <a:off x="838200" y="365125"/>
            <a:ext cx="10515600" cy="1325563"/>
          </a:xfrm>
        </p:spPr>
        <p:txBody>
          <a:bodyPr>
            <a:normAutofit/>
          </a:bodyPr>
          <a:lstStyle/>
          <a:p>
            <a:r>
              <a:rPr lang="fr-CA" sz="3600" b="1" dirty="0">
                <a:solidFill>
                  <a:srgbClr val="000000"/>
                </a:solidFill>
                <a:effectLst/>
                <a:latin typeface="Arial" panose="020B0604020202020204" pitchFamily="34" charset="0"/>
                <a:ea typeface="Times New Roman" panose="02020603050405020304" pitchFamily="18" charset="0"/>
              </a:rPr>
              <a:t>Critères d’évaluation</a:t>
            </a:r>
            <a:endParaRPr lang="fr-CA" sz="3600" dirty="0"/>
          </a:p>
        </p:txBody>
      </p:sp>
    </p:spTree>
    <p:extLst>
      <p:ext uri="{BB962C8B-B14F-4D97-AF65-F5344CB8AC3E}">
        <p14:creationId xmlns:p14="http://schemas.microsoft.com/office/powerpoint/2010/main" val="4452679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E2DA93-E159-09CB-B5D9-26AD492214B2}"/>
            </a:ext>
          </a:extLst>
        </p:cNvPr>
        <p:cNvGrpSpPr/>
        <p:nvPr/>
      </p:nvGrpSpPr>
      <p:grpSpPr>
        <a:xfrm>
          <a:off x="0" y="0"/>
          <a:ext cx="0" cy="0"/>
          <a:chOff x="0" y="0"/>
          <a:chExt cx="0" cy="0"/>
        </a:xfrm>
      </p:grpSpPr>
      <p:sp>
        <p:nvSpPr>
          <p:cNvPr id="4" name="Espace réservé du numéro de diapositive 3">
            <a:extLst>
              <a:ext uri="{FF2B5EF4-FFF2-40B4-BE49-F238E27FC236}">
                <a16:creationId xmlns:a16="http://schemas.microsoft.com/office/drawing/2014/main" id="{F83AFDFF-D5AB-630C-9287-ED6C41D0E3D5}"/>
              </a:ext>
            </a:extLst>
          </p:cNvPr>
          <p:cNvSpPr>
            <a:spLocks noGrp="1"/>
          </p:cNvSpPr>
          <p:nvPr>
            <p:ph type="sldNum" sz="quarter" idx="12"/>
          </p:nvPr>
        </p:nvSpPr>
        <p:spPr/>
        <p:txBody>
          <a:bodyPr/>
          <a:lstStyle/>
          <a:p>
            <a:fld id="{B43E51F0-8C1C-6947-A24D-FE2F878B0EA4}" type="slidenum">
              <a:rPr lang="fr-FR" smtClean="0"/>
              <a:t>14</a:t>
            </a:fld>
            <a:endParaRPr lang="fr-FR"/>
          </a:p>
        </p:txBody>
      </p:sp>
      <p:sp>
        <p:nvSpPr>
          <p:cNvPr id="7" name="Titre 1">
            <a:extLst>
              <a:ext uri="{FF2B5EF4-FFF2-40B4-BE49-F238E27FC236}">
                <a16:creationId xmlns:a16="http://schemas.microsoft.com/office/drawing/2014/main" id="{107147B2-6EA9-74F6-AE73-DD3595C0086D}"/>
              </a:ext>
            </a:extLst>
          </p:cNvPr>
          <p:cNvSpPr>
            <a:spLocks noGrp="1"/>
          </p:cNvSpPr>
          <p:nvPr>
            <p:ph type="title"/>
          </p:nvPr>
        </p:nvSpPr>
        <p:spPr>
          <a:xfrm>
            <a:off x="838200" y="365125"/>
            <a:ext cx="10515600" cy="1325563"/>
          </a:xfrm>
        </p:spPr>
        <p:txBody>
          <a:bodyPr>
            <a:normAutofit/>
          </a:bodyPr>
          <a:lstStyle/>
          <a:p>
            <a:r>
              <a:rPr lang="fr-CA" sz="3600" b="1" dirty="0">
                <a:solidFill>
                  <a:srgbClr val="000000"/>
                </a:solidFill>
                <a:effectLst/>
                <a:latin typeface="Arial" panose="020B0604020202020204" pitchFamily="34" charset="0"/>
                <a:ea typeface="Times New Roman" panose="02020603050405020304" pitchFamily="18" charset="0"/>
              </a:rPr>
              <a:t>Cibles et indicateurs du projet</a:t>
            </a:r>
            <a:endParaRPr lang="fr-CA" sz="3600" dirty="0"/>
          </a:p>
        </p:txBody>
      </p:sp>
      <p:graphicFrame>
        <p:nvGraphicFramePr>
          <p:cNvPr id="6" name="Tableau 5">
            <a:extLst>
              <a:ext uri="{FF2B5EF4-FFF2-40B4-BE49-F238E27FC236}">
                <a16:creationId xmlns:a16="http://schemas.microsoft.com/office/drawing/2014/main" id="{0AEFAD66-581F-9E42-2374-128BBF5396A6}"/>
              </a:ext>
            </a:extLst>
          </p:cNvPr>
          <p:cNvGraphicFramePr>
            <a:graphicFrameLocks noGrp="1"/>
          </p:cNvGraphicFramePr>
          <p:nvPr>
            <p:extLst>
              <p:ext uri="{D42A27DB-BD31-4B8C-83A1-F6EECF244321}">
                <p14:modId xmlns:p14="http://schemas.microsoft.com/office/powerpoint/2010/main" val="3996483514"/>
              </p:ext>
            </p:extLst>
          </p:nvPr>
        </p:nvGraphicFramePr>
        <p:xfrm>
          <a:off x="1009605" y="1628168"/>
          <a:ext cx="10648995" cy="3447737"/>
        </p:xfrm>
        <a:graphic>
          <a:graphicData uri="http://schemas.openxmlformats.org/drawingml/2006/table">
            <a:tbl>
              <a:tblPr firstRow="1" firstCol="1" bandRow="1">
                <a:tableStyleId>{2D5ABB26-0587-4C30-8999-92F81FD0307C}</a:tableStyleId>
              </a:tblPr>
              <a:tblGrid>
                <a:gridCol w="4590814">
                  <a:extLst>
                    <a:ext uri="{9D8B030D-6E8A-4147-A177-3AD203B41FA5}">
                      <a16:colId xmlns:a16="http://schemas.microsoft.com/office/drawing/2014/main" val="1234946585"/>
                    </a:ext>
                  </a:extLst>
                </a:gridCol>
                <a:gridCol w="2257547">
                  <a:extLst>
                    <a:ext uri="{9D8B030D-6E8A-4147-A177-3AD203B41FA5}">
                      <a16:colId xmlns:a16="http://schemas.microsoft.com/office/drawing/2014/main" val="2752555257"/>
                    </a:ext>
                  </a:extLst>
                </a:gridCol>
                <a:gridCol w="3800634">
                  <a:extLst>
                    <a:ext uri="{9D8B030D-6E8A-4147-A177-3AD203B41FA5}">
                      <a16:colId xmlns:a16="http://schemas.microsoft.com/office/drawing/2014/main" val="197708277"/>
                    </a:ext>
                  </a:extLst>
                </a:gridCol>
              </a:tblGrid>
              <a:tr h="285565">
                <a:tc>
                  <a:txBody>
                    <a:bodyPr/>
                    <a:lstStyle/>
                    <a:p>
                      <a:pPr algn="ctr"/>
                      <a:r>
                        <a:rPr lang="fr-CA" sz="2000" dirty="0">
                          <a:solidFill>
                            <a:schemeClr val="bg1">
                              <a:lumMod val="95000"/>
                            </a:schemeClr>
                          </a:solidFill>
                          <a:effectLst/>
                          <a:latin typeface="Arial" panose="020B0604020202020204" pitchFamily="34" charset="0"/>
                          <a:cs typeface="Arial" panose="020B0604020202020204" pitchFamily="34" charset="0"/>
                        </a:rPr>
                        <a:t>Indicateurs</a:t>
                      </a:r>
                      <a:endParaRPr lang="fr-CA" sz="2000" dirty="0">
                        <a:solidFill>
                          <a:schemeClr val="bg1">
                            <a:lumMod val="95000"/>
                          </a:schemeClr>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6835"/>
                    </a:solidFill>
                  </a:tcPr>
                </a:tc>
                <a:tc>
                  <a:txBody>
                    <a:bodyPr/>
                    <a:lstStyle/>
                    <a:p>
                      <a:pPr algn="ctr">
                        <a:lnSpc>
                          <a:spcPct val="115000"/>
                        </a:lnSpc>
                        <a:spcBef>
                          <a:spcPts val="600"/>
                        </a:spcBef>
                        <a:spcAft>
                          <a:spcPts val="600"/>
                        </a:spcAft>
                      </a:pPr>
                      <a:r>
                        <a:rPr lang="fr-CA" sz="2000" dirty="0">
                          <a:solidFill>
                            <a:schemeClr val="bg1">
                              <a:lumMod val="95000"/>
                            </a:schemeClr>
                          </a:solidFill>
                          <a:effectLst/>
                          <a:latin typeface="Arial" panose="020B0604020202020204" pitchFamily="34" charset="0"/>
                          <a:cs typeface="Arial" panose="020B0604020202020204" pitchFamily="34" charset="0"/>
                        </a:rPr>
                        <a:t>Nombre</a:t>
                      </a:r>
                      <a:endParaRPr lang="fr-CA" sz="2000" dirty="0">
                        <a:solidFill>
                          <a:schemeClr val="bg1">
                            <a:lumMod val="95000"/>
                          </a:schemeClr>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6835"/>
                    </a:solidFill>
                  </a:tcPr>
                </a:tc>
                <a:tc>
                  <a:txBody>
                    <a:bodyPr/>
                    <a:lstStyle/>
                    <a:p>
                      <a:pPr algn="ctr">
                        <a:lnSpc>
                          <a:spcPct val="115000"/>
                        </a:lnSpc>
                        <a:spcBef>
                          <a:spcPts val="600"/>
                        </a:spcBef>
                        <a:spcAft>
                          <a:spcPts val="600"/>
                        </a:spcAft>
                      </a:pPr>
                      <a:r>
                        <a:rPr lang="fr-CA" sz="2000" dirty="0">
                          <a:solidFill>
                            <a:schemeClr val="bg1">
                              <a:lumMod val="95000"/>
                            </a:schemeClr>
                          </a:solidFill>
                          <a:effectLst/>
                          <a:latin typeface="Arial" panose="020B0604020202020204" pitchFamily="34" charset="0"/>
                          <a:cs typeface="Arial" panose="020B0604020202020204" pitchFamily="34" charset="0"/>
                        </a:rPr>
                        <a:t>Détails (titre / nom)</a:t>
                      </a:r>
                      <a:endParaRPr lang="fr-CA" sz="2000" dirty="0">
                        <a:solidFill>
                          <a:schemeClr val="bg1">
                            <a:lumMod val="95000"/>
                          </a:schemeClr>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6835"/>
                    </a:solidFill>
                  </a:tcPr>
                </a:tc>
                <a:extLst>
                  <a:ext uri="{0D108BD9-81ED-4DB2-BD59-A6C34878D82A}">
                    <a16:rowId xmlns:a16="http://schemas.microsoft.com/office/drawing/2014/main" val="235001880"/>
                  </a:ext>
                </a:extLst>
              </a:tr>
              <a:tr h="897146">
                <a:tc>
                  <a:txBody>
                    <a:bodyPr/>
                    <a:lstStyle/>
                    <a:p>
                      <a:pPr algn="ctr"/>
                      <a:r>
                        <a:rPr lang="fr-CA" sz="2000" dirty="0">
                          <a:effectLst/>
                          <a:latin typeface="Arial" panose="020B0604020202020204" pitchFamily="34" charset="0"/>
                          <a:cs typeface="Arial" panose="020B0604020202020204" pitchFamily="34" charset="0"/>
                        </a:rPr>
                        <a:t>Publications professionnelles</a:t>
                      </a:r>
                      <a:endParaRPr lang="fr-CA" sz="20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FA200"/>
                    </a:solidFill>
                  </a:tcPr>
                </a:tc>
                <a:tc>
                  <a:txBody>
                    <a:bodyPr/>
                    <a:lstStyle/>
                    <a:p>
                      <a:pPr algn="l">
                        <a:lnSpc>
                          <a:spcPct val="115000"/>
                        </a:lnSpc>
                        <a:spcBef>
                          <a:spcPts val="600"/>
                        </a:spcBef>
                        <a:spcAft>
                          <a:spcPts val="600"/>
                        </a:spcAft>
                      </a:pPr>
                      <a:r>
                        <a:rPr lang="fr-CA" sz="2000" dirty="0">
                          <a:effectLst/>
                          <a:latin typeface="Arial" panose="020B0604020202020204" pitchFamily="34" charset="0"/>
                          <a:cs typeface="Arial" panose="020B0604020202020204" pitchFamily="34" charset="0"/>
                        </a:rPr>
                        <a:t> </a:t>
                      </a:r>
                      <a:endParaRPr lang="fr-CA" sz="20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lnSpc>
                          <a:spcPct val="115000"/>
                        </a:lnSpc>
                        <a:spcBef>
                          <a:spcPts val="600"/>
                        </a:spcBef>
                        <a:spcAft>
                          <a:spcPts val="600"/>
                        </a:spcAft>
                      </a:pPr>
                      <a:r>
                        <a:rPr lang="fr-CA" sz="2000" dirty="0">
                          <a:effectLst/>
                          <a:latin typeface="Arial" panose="020B0604020202020204" pitchFamily="34" charset="0"/>
                          <a:cs typeface="Arial" panose="020B0604020202020204" pitchFamily="34" charset="0"/>
                        </a:rPr>
                        <a:t> </a:t>
                      </a:r>
                      <a:endParaRPr lang="fr-CA" sz="20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73746143"/>
                  </a:ext>
                </a:extLst>
              </a:tr>
              <a:tr h="994713">
                <a:tc>
                  <a:txBody>
                    <a:bodyPr/>
                    <a:lstStyle/>
                    <a:p>
                      <a:pPr algn="ctr"/>
                      <a:r>
                        <a:rPr lang="fr-CA" sz="2000" dirty="0">
                          <a:effectLst/>
                          <a:latin typeface="Arial" panose="020B0604020202020204" pitchFamily="34" charset="0"/>
                          <a:cs typeface="Arial" panose="020B0604020202020204" pitchFamily="34" charset="0"/>
                        </a:rPr>
                        <a:t>Publications académiques</a:t>
                      </a:r>
                      <a:endParaRPr lang="fr-CA" sz="20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FA200"/>
                    </a:solidFill>
                  </a:tcPr>
                </a:tc>
                <a:tc>
                  <a:txBody>
                    <a:bodyPr/>
                    <a:lstStyle/>
                    <a:p>
                      <a:pPr algn="l">
                        <a:lnSpc>
                          <a:spcPct val="115000"/>
                        </a:lnSpc>
                        <a:spcBef>
                          <a:spcPts val="600"/>
                        </a:spcBef>
                        <a:spcAft>
                          <a:spcPts val="600"/>
                        </a:spcAft>
                      </a:pPr>
                      <a:r>
                        <a:rPr lang="fr-CA" sz="2000">
                          <a:effectLst/>
                          <a:latin typeface="Arial" panose="020B0604020202020204" pitchFamily="34" charset="0"/>
                          <a:cs typeface="Arial" panose="020B0604020202020204" pitchFamily="34" charset="0"/>
                        </a:rPr>
                        <a:t> </a:t>
                      </a:r>
                      <a:endParaRPr lang="fr-CA" sz="20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lnSpc>
                          <a:spcPct val="115000"/>
                        </a:lnSpc>
                        <a:spcBef>
                          <a:spcPts val="600"/>
                        </a:spcBef>
                        <a:spcAft>
                          <a:spcPts val="600"/>
                        </a:spcAft>
                      </a:pPr>
                      <a:r>
                        <a:rPr lang="fr-CA" sz="2000">
                          <a:effectLst/>
                          <a:latin typeface="Arial" panose="020B0604020202020204" pitchFamily="34" charset="0"/>
                          <a:cs typeface="Arial" panose="020B0604020202020204" pitchFamily="34" charset="0"/>
                        </a:rPr>
                        <a:t> </a:t>
                      </a:r>
                      <a:endParaRPr lang="fr-CA" sz="20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14223645"/>
                  </a:ext>
                </a:extLst>
              </a:tr>
              <a:tr h="307577">
                <a:tc>
                  <a:txBody>
                    <a:bodyPr/>
                    <a:lstStyle/>
                    <a:p>
                      <a:pPr algn="ctr"/>
                      <a:r>
                        <a:rPr lang="fr-CA" sz="2000" dirty="0">
                          <a:effectLst/>
                          <a:latin typeface="Arial" panose="020B0604020202020204" pitchFamily="34" charset="0"/>
                          <a:ea typeface="Calibri" panose="020F0502020204030204" pitchFamily="34" charset="0"/>
                          <a:cs typeface="Arial" panose="020B0604020202020204" pitchFamily="34" charset="0"/>
                        </a:rPr>
                        <a:t>Technologies développées et réutilisées dans un projet industriel externe</a:t>
                      </a:r>
                      <a:endParaRPr lang="fr-CA" sz="20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FA200"/>
                    </a:solidFill>
                  </a:tcPr>
                </a:tc>
                <a:tc>
                  <a:txBody>
                    <a:bodyPr/>
                    <a:lstStyle/>
                    <a:p>
                      <a:pPr algn="l">
                        <a:lnSpc>
                          <a:spcPct val="115000"/>
                        </a:lnSpc>
                        <a:spcBef>
                          <a:spcPts val="600"/>
                        </a:spcBef>
                        <a:spcAft>
                          <a:spcPts val="600"/>
                        </a:spcAft>
                      </a:pPr>
                      <a:r>
                        <a:rPr lang="fr-CA" sz="2000" dirty="0">
                          <a:effectLst/>
                          <a:latin typeface="Arial" panose="020B0604020202020204" pitchFamily="34" charset="0"/>
                          <a:ea typeface="Calibri" panose="020F0502020204030204" pitchFamily="34" charset="0"/>
                          <a:cs typeface="Arial" panose="020B0604020202020204" pitchFamily="34" charset="0"/>
                        </a:rPr>
                        <a:t> </a:t>
                      </a:r>
                      <a:endParaRPr lang="fr-CA" sz="20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lnSpc>
                          <a:spcPct val="115000"/>
                        </a:lnSpc>
                        <a:spcBef>
                          <a:spcPts val="600"/>
                        </a:spcBef>
                        <a:spcAft>
                          <a:spcPts val="600"/>
                        </a:spcAft>
                      </a:pPr>
                      <a:r>
                        <a:rPr lang="fr-CA" sz="2000" dirty="0">
                          <a:effectLst/>
                          <a:latin typeface="Arial" panose="020B0604020202020204" pitchFamily="34" charset="0"/>
                          <a:ea typeface="Calibri" panose="020F0502020204030204" pitchFamily="34" charset="0"/>
                          <a:cs typeface="Arial" panose="020B0604020202020204" pitchFamily="34" charset="0"/>
                        </a:rPr>
                        <a:t> </a:t>
                      </a:r>
                      <a:endParaRPr lang="fr-CA" sz="20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46635065"/>
                  </a:ext>
                </a:extLst>
              </a:tr>
              <a:tr h="307577">
                <a:tc>
                  <a:txBody>
                    <a:bodyPr/>
                    <a:lstStyle/>
                    <a:p>
                      <a:pPr algn="ctr">
                        <a:lnSpc>
                          <a:spcPct val="115000"/>
                        </a:lnSpc>
                        <a:spcBef>
                          <a:spcPts val="600"/>
                        </a:spcBef>
                        <a:spcAft>
                          <a:spcPts val="600"/>
                        </a:spcAft>
                      </a:pPr>
                      <a:r>
                        <a:rPr lang="fr-CA" sz="2000" dirty="0">
                          <a:effectLst/>
                          <a:latin typeface="Arial" panose="020B0604020202020204" pitchFamily="34" charset="0"/>
                          <a:cs typeface="Arial" panose="020B0604020202020204" pitchFamily="34" charset="0"/>
                        </a:rPr>
                        <a:t>Étudiants formés</a:t>
                      </a:r>
                      <a:endParaRPr lang="fr-CA" sz="20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FA200"/>
                    </a:solidFill>
                  </a:tcPr>
                </a:tc>
                <a:tc>
                  <a:txBody>
                    <a:bodyPr/>
                    <a:lstStyle/>
                    <a:p>
                      <a:pPr algn="l">
                        <a:lnSpc>
                          <a:spcPct val="115000"/>
                        </a:lnSpc>
                        <a:spcBef>
                          <a:spcPts val="600"/>
                        </a:spcBef>
                        <a:spcAft>
                          <a:spcPts val="600"/>
                        </a:spcAft>
                      </a:pPr>
                      <a:r>
                        <a:rPr lang="fr-CA" sz="2000" dirty="0">
                          <a:effectLst/>
                          <a:latin typeface="Arial" panose="020B0604020202020204" pitchFamily="34" charset="0"/>
                          <a:cs typeface="Arial" panose="020B0604020202020204" pitchFamily="34" charset="0"/>
                        </a:rPr>
                        <a:t> </a:t>
                      </a:r>
                      <a:endParaRPr lang="fr-CA" sz="20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lnSpc>
                          <a:spcPct val="115000"/>
                        </a:lnSpc>
                        <a:spcBef>
                          <a:spcPts val="600"/>
                        </a:spcBef>
                        <a:spcAft>
                          <a:spcPts val="600"/>
                        </a:spcAft>
                      </a:pPr>
                      <a:r>
                        <a:rPr lang="fr-CA" sz="2000" dirty="0">
                          <a:effectLst/>
                          <a:latin typeface="Arial" panose="020B0604020202020204" pitchFamily="34" charset="0"/>
                          <a:cs typeface="Arial" panose="020B0604020202020204" pitchFamily="34" charset="0"/>
                        </a:rPr>
                        <a:t> </a:t>
                      </a:r>
                      <a:endParaRPr lang="fr-CA" sz="20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89970476"/>
                  </a:ext>
                </a:extLst>
              </a:tr>
            </a:tbl>
          </a:graphicData>
        </a:graphic>
      </p:graphicFrame>
    </p:spTree>
    <p:extLst>
      <p:ext uri="{BB962C8B-B14F-4D97-AF65-F5344CB8AC3E}">
        <p14:creationId xmlns:p14="http://schemas.microsoft.com/office/powerpoint/2010/main" val="14658003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BAE60E-CAC9-30DC-84DE-D413480FEFC3}"/>
            </a:ext>
          </a:extLst>
        </p:cNvPr>
        <p:cNvGrpSpPr/>
        <p:nvPr/>
      </p:nvGrpSpPr>
      <p:grpSpPr>
        <a:xfrm>
          <a:off x="0" y="0"/>
          <a:ext cx="0" cy="0"/>
          <a:chOff x="0" y="0"/>
          <a:chExt cx="0" cy="0"/>
        </a:xfrm>
      </p:grpSpPr>
      <p:sp>
        <p:nvSpPr>
          <p:cNvPr id="4" name="Espace réservé du numéro de diapositive 3">
            <a:extLst>
              <a:ext uri="{FF2B5EF4-FFF2-40B4-BE49-F238E27FC236}">
                <a16:creationId xmlns:a16="http://schemas.microsoft.com/office/drawing/2014/main" id="{99E0DA89-D53A-2686-F91B-9714EC0AB5D8}"/>
              </a:ext>
            </a:extLst>
          </p:cNvPr>
          <p:cNvSpPr>
            <a:spLocks noGrp="1"/>
          </p:cNvSpPr>
          <p:nvPr>
            <p:ph type="sldNum" sz="quarter" idx="12"/>
          </p:nvPr>
        </p:nvSpPr>
        <p:spPr/>
        <p:txBody>
          <a:bodyPr/>
          <a:lstStyle/>
          <a:p>
            <a:fld id="{B43E51F0-8C1C-6947-A24D-FE2F878B0EA4}" type="slidenum">
              <a:rPr lang="fr-FR" smtClean="0"/>
              <a:t>15</a:t>
            </a:fld>
            <a:endParaRPr lang="fr-FR"/>
          </a:p>
        </p:txBody>
      </p:sp>
      <p:sp>
        <p:nvSpPr>
          <p:cNvPr id="7" name="Titre 1">
            <a:extLst>
              <a:ext uri="{FF2B5EF4-FFF2-40B4-BE49-F238E27FC236}">
                <a16:creationId xmlns:a16="http://schemas.microsoft.com/office/drawing/2014/main" id="{D6D5BD21-616E-3625-213C-A8495C81DEE8}"/>
              </a:ext>
            </a:extLst>
          </p:cNvPr>
          <p:cNvSpPr>
            <a:spLocks noGrp="1"/>
          </p:cNvSpPr>
          <p:nvPr>
            <p:ph type="title"/>
          </p:nvPr>
        </p:nvSpPr>
        <p:spPr>
          <a:xfrm>
            <a:off x="838200" y="365125"/>
            <a:ext cx="10515600" cy="1325563"/>
          </a:xfrm>
        </p:spPr>
        <p:txBody>
          <a:bodyPr>
            <a:normAutofit/>
          </a:bodyPr>
          <a:lstStyle/>
          <a:p>
            <a:r>
              <a:rPr lang="fr-CA" sz="3600" b="1" dirty="0">
                <a:solidFill>
                  <a:srgbClr val="000000"/>
                </a:solidFill>
                <a:effectLst/>
                <a:latin typeface="Arial" panose="020B0604020202020204" pitchFamily="34" charset="0"/>
                <a:ea typeface="Times New Roman" panose="02020603050405020304" pitchFamily="18" charset="0"/>
              </a:rPr>
              <a:t>Dates importantes</a:t>
            </a:r>
            <a:endParaRPr lang="fr-CA" sz="3600" dirty="0"/>
          </a:p>
        </p:txBody>
      </p:sp>
      <p:sp>
        <p:nvSpPr>
          <p:cNvPr id="2" name="ZoneTexte 1">
            <a:extLst>
              <a:ext uri="{FF2B5EF4-FFF2-40B4-BE49-F238E27FC236}">
                <a16:creationId xmlns:a16="http://schemas.microsoft.com/office/drawing/2014/main" id="{DD7B8C27-824B-BAB2-0FF3-13FAD4BDE451}"/>
              </a:ext>
            </a:extLst>
          </p:cNvPr>
          <p:cNvSpPr txBox="1"/>
          <p:nvPr/>
        </p:nvSpPr>
        <p:spPr>
          <a:xfrm>
            <a:off x="838200" y="1747165"/>
            <a:ext cx="10427208" cy="2308324"/>
          </a:xfrm>
          <a:prstGeom prst="rect">
            <a:avLst/>
          </a:prstGeom>
          <a:noFill/>
        </p:spPr>
        <p:txBody>
          <a:bodyPr wrap="square" rtlCol="0">
            <a:spAutoFit/>
          </a:bodyPr>
          <a:lstStyle/>
          <a:p>
            <a:r>
              <a:rPr lang="fr-CA" sz="2400" dirty="0">
                <a:latin typeface="Arial" panose="020B0604020202020204" pitchFamily="34" charset="0"/>
                <a:cs typeface="Arial" panose="020B0604020202020204" pitchFamily="34" charset="0"/>
              </a:rPr>
              <a:t>Date limites pour le dépôt des demandes : 	</a:t>
            </a:r>
            <a:r>
              <a:rPr lang="fr-CA" sz="2400" b="1" dirty="0">
                <a:latin typeface="Arial" panose="020B0604020202020204" pitchFamily="34" charset="0"/>
                <a:cs typeface="Arial" panose="020B0604020202020204" pitchFamily="34" charset="0"/>
              </a:rPr>
              <a:t>3 octobre 2025</a:t>
            </a:r>
          </a:p>
          <a:p>
            <a:endParaRPr lang="fr-CA" sz="2400" dirty="0">
              <a:latin typeface="Arial" panose="020B0604020202020204" pitchFamily="34" charset="0"/>
              <a:cs typeface="Arial" panose="020B0604020202020204" pitchFamily="34" charset="0"/>
            </a:endParaRPr>
          </a:p>
          <a:p>
            <a:r>
              <a:rPr lang="fr-CA" sz="2400" dirty="0">
                <a:latin typeface="Arial" panose="020B0604020202020204" pitchFamily="34" charset="0"/>
                <a:cs typeface="Arial" panose="020B0604020202020204" pitchFamily="34" charset="0"/>
              </a:rPr>
              <a:t>Date d’annonce des résultats (objectif): 		</a:t>
            </a:r>
            <a:r>
              <a:rPr lang="fr-CA" sz="2400" b="1" dirty="0">
                <a:latin typeface="Arial" panose="020B0604020202020204" pitchFamily="34" charset="0"/>
                <a:cs typeface="Arial" panose="020B0604020202020204" pitchFamily="34" charset="0"/>
              </a:rPr>
              <a:t>31 octobre 2025</a:t>
            </a:r>
          </a:p>
          <a:p>
            <a:endParaRPr lang="fr-CA" sz="2400" dirty="0">
              <a:latin typeface="Arial" panose="020B0604020202020204" pitchFamily="34" charset="0"/>
              <a:cs typeface="Arial" panose="020B0604020202020204" pitchFamily="34" charset="0"/>
            </a:endParaRPr>
          </a:p>
          <a:p>
            <a:r>
              <a:rPr lang="fr-CA" sz="2400" dirty="0">
                <a:latin typeface="Arial" panose="020B0604020202020204" pitchFamily="34" charset="0"/>
                <a:cs typeface="Arial" panose="020B0604020202020204" pitchFamily="34" charset="0"/>
              </a:rPr>
              <a:t>Date limite pour le début des projets : 		</a:t>
            </a:r>
            <a:r>
              <a:rPr lang="fr-CA" sz="2400" b="1" dirty="0">
                <a:latin typeface="Arial" panose="020B0604020202020204" pitchFamily="34" charset="0"/>
                <a:cs typeface="Arial" panose="020B0604020202020204" pitchFamily="34" charset="0"/>
              </a:rPr>
              <a:t>31 mars 2026</a:t>
            </a:r>
          </a:p>
          <a:p>
            <a:endParaRPr lang="fr-CA" sz="2400" b="1" u="sng"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888731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8EF1C5-FDE0-281D-B1D9-83592C3C24AF}"/>
            </a:ext>
          </a:extLst>
        </p:cNvPr>
        <p:cNvGrpSpPr/>
        <p:nvPr/>
      </p:nvGrpSpPr>
      <p:grpSpPr>
        <a:xfrm>
          <a:off x="0" y="0"/>
          <a:ext cx="0" cy="0"/>
          <a:chOff x="0" y="0"/>
          <a:chExt cx="0" cy="0"/>
        </a:xfrm>
      </p:grpSpPr>
      <p:sp>
        <p:nvSpPr>
          <p:cNvPr id="4" name="Espace réservé du numéro de diapositive 3">
            <a:extLst>
              <a:ext uri="{FF2B5EF4-FFF2-40B4-BE49-F238E27FC236}">
                <a16:creationId xmlns:a16="http://schemas.microsoft.com/office/drawing/2014/main" id="{C824C091-E87A-2C1F-0561-F9AA53D6B511}"/>
              </a:ext>
            </a:extLst>
          </p:cNvPr>
          <p:cNvSpPr>
            <a:spLocks noGrp="1"/>
          </p:cNvSpPr>
          <p:nvPr>
            <p:ph type="sldNum" sz="quarter" idx="12"/>
          </p:nvPr>
        </p:nvSpPr>
        <p:spPr/>
        <p:txBody>
          <a:bodyPr/>
          <a:lstStyle/>
          <a:p>
            <a:fld id="{B43E51F0-8C1C-6947-A24D-FE2F878B0EA4}" type="slidenum">
              <a:rPr lang="fr-FR" smtClean="0"/>
              <a:t>16</a:t>
            </a:fld>
            <a:endParaRPr lang="fr-FR"/>
          </a:p>
        </p:txBody>
      </p:sp>
      <p:sp>
        <p:nvSpPr>
          <p:cNvPr id="7" name="Titre 1">
            <a:extLst>
              <a:ext uri="{FF2B5EF4-FFF2-40B4-BE49-F238E27FC236}">
                <a16:creationId xmlns:a16="http://schemas.microsoft.com/office/drawing/2014/main" id="{9A437A48-8E7C-921C-D4FB-78BE1F231CB4}"/>
              </a:ext>
            </a:extLst>
          </p:cNvPr>
          <p:cNvSpPr>
            <a:spLocks noGrp="1"/>
          </p:cNvSpPr>
          <p:nvPr>
            <p:ph type="title"/>
          </p:nvPr>
        </p:nvSpPr>
        <p:spPr>
          <a:xfrm>
            <a:off x="838200" y="365125"/>
            <a:ext cx="10515600" cy="1325563"/>
          </a:xfrm>
        </p:spPr>
        <p:txBody>
          <a:bodyPr>
            <a:normAutofit/>
          </a:bodyPr>
          <a:lstStyle/>
          <a:p>
            <a:r>
              <a:rPr lang="fr-CA" sz="3600" b="1" dirty="0">
                <a:solidFill>
                  <a:srgbClr val="000000"/>
                </a:solidFill>
                <a:effectLst/>
                <a:latin typeface="Arial" panose="020B0604020202020204" pitchFamily="34" charset="0"/>
                <a:ea typeface="Times New Roman" panose="02020603050405020304" pitchFamily="18" charset="0"/>
              </a:rPr>
              <a:t>Questions ?</a:t>
            </a:r>
            <a:endParaRPr lang="fr-CA" sz="3600" dirty="0"/>
          </a:p>
        </p:txBody>
      </p:sp>
      <p:sp>
        <p:nvSpPr>
          <p:cNvPr id="5" name="ZoneTexte 4">
            <a:extLst>
              <a:ext uri="{FF2B5EF4-FFF2-40B4-BE49-F238E27FC236}">
                <a16:creationId xmlns:a16="http://schemas.microsoft.com/office/drawing/2014/main" id="{BC944F40-4371-2803-90D1-143ECF38378E}"/>
              </a:ext>
            </a:extLst>
          </p:cNvPr>
          <p:cNvSpPr txBox="1"/>
          <p:nvPr/>
        </p:nvSpPr>
        <p:spPr>
          <a:xfrm>
            <a:off x="838200" y="2823189"/>
            <a:ext cx="10381488" cy="1200329"/>
          </a:xfrm>
          <a:prstGeom prst="rect">
            <a:avLst/>
          </a:prstGeom>
          <a:noFill/>
        </p:spPr>
        <p:txBody>
          <a:bodyPr wrap="square" rtlCol="0">
            <a:spAutoFit/>
          </a:bodyPr>
          <a:lstStyle/>
          <a:p>
            <a:r>
              <a:rPr lang="fr-CA" sz="2400" dirty="0">
                <a:latin typeface="Arial" panose="020B0604020202020204" pitchFamily="34" charset="0"/>
                <a:cs typeface="Arial" panose="020B0604020202020204" pitchFamily="34" charset="0"/>
              </a:rPr>
              <a:t>Afin d’assurer le bon suivi des sollicitations et demandes en lien avec ces appels à projets, toute communication devra passée par la boîte courriel : </a:t>
            </a:r>
            <a:r>
              <a:rPr lang="fr-CA" sz="2400" b="1" i="1" u="sng" dirty="0">
                <a:latin typeface="Arial" panose="020B0604020202020204" pitchFamily="34" charset="0"/>
                <a:cs typeface="Arial" panose="020B0604020202020204" pitchFamily="34" charset="0"/>
              </a:rPr>
              <a:t>rqei@uqtr.ca</a:t>
            </a:r>
          </a:p>
        </p:txBody>
      </p:sp>
    </p:spTree>
    <p:extLst>
      <p:ext uri="{BB962C8B-B14F-4D97-AF65-F5344CB8AC3E}">
        <p14:creationId xmlns:p14="http://schemas.microsoft.com/office/powerpoint/2010/main" val="4470228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BDD572F-C569-4053-84A6-30953144BCB3}"/>
              </a:ext>
            </a:extLst>
          </p:cNvPr>
          <p:cNvSpPr>
            <a:spLocks noGrp="1"/>
          </p:cNvSpPr>
          <p:nvPr>
            <p:ph type="title"/>
          </p:nvPr>
        </p:nvSpPr>
        <p:spPr>
          <a:xfrm>
            <a:off x="838200" y="365126"/>
            <a:ext cx="10515600" cy="675110"/>
          </a:xfrm>
        </p:spPr>
        <p:txBody>
          <a:bodyPr>
            <a:normAutofit/>
          </a:bodyPr>
          <a:lstStyle/>
          <a:p>
            <a:r>
              <a:rPr lang="fr-CA" sz="3200" dirty="0"/>
              <a:t>Annexe </a:t>
            </a:r>
          </a:p>
        </p:txBody>
      </p:sp>
      <p:sp>
        <p:nvSpPr>
          <p:cNvPr id="3" name="Espace réservé du contenu 2">
            <a:extLst>
              <a:ext uri="{FF2B5EF4-FFF2-40B4-BE49-F238E27FC236}">
                <a16:creationId xmlns:a16="http://schemas.microsoft.com/office/drawing/2014/main" id="{9E807C7F-9752-4CFE-930B-B6C2A1AF64A4}"/>
              </a:ext>
            </a:extLst>
          </p:cNvPr>
          <p:cNvSpPr>
            <a:spLocks noGrp="1"/>
          </p:cNvSpPr>
          <p:nvPr>
            <p:ph idx="1"/>
          </p:nvPr>
        </p:nvSpPr>
        <p:spPr>
          <a:xfrm>
            <a:off x="838199" y="1164118"/>
            <a:ext cx="11023833" cy="5102458"/>
          </a:xfrm>
        </p:spPr>
        <p:txBody>
          <a:bodyPr>
            <a:normAutofit/>
          </a:bodyPr>
          <a:lstStyle/>
          <a:p>
            <a:pPr algn="just">
              <a:buFont typeface="Wingdings" panose="05000000000000000000" pitchFamily="2" charset="2"/>
              <a:buChar char="q"/>
            </a:pPr>
            <a:r>
              <a:rPr lang="fr-CA" sz="1200" dirty="0">
                <a:effectLst/>
                <a:latin typeface="Arial" panose="020B0604020202020204" pitchFamily="34" charset="0"/>
                <a:ea typeface="Times New Roman" panose="02020603050405020304" pitchFamily="18" charset="0"/>
                <a:cs typeface="Times New Roman" panose="02020603050405020304" pitchFamily="18" charset="0"/>
              </a:rPr>
              <a:t>Dépenses admissibles : </a:t>
            </a:r>
            <a:endParaRPr lang="fr-CA" sz="1200" dirty="0">
              <a:effectLst/>
              <a:latin typeface="Times New Roman" panose="02020603050405020304" pitchFamily="18" charset="0"/>
              <a:ea typeface="Times New Roman" panose="02020603050405020304" pitchFamily="18" charset="0"/>
            </a:endParaRPr>
          </a:p>
          <a:p>
            <a:pPr marL="449580" algn="just"/>
            <a:r>
              <a:rPr lang="fr-CA" sz="1200" dirty="0">
                <a:effectLst/>
                <a:latin typeface="Arial" panose="020B0604020202020204" pitchFamily="34" charset="0"/>
                <a:ea typeface="Times New Roman" panose="02020603050405020304" pitchFamily="18" charset="0"/>
                <a:cs typeface="Times New Roman" panose="02020603050405020304" pitchFamily="18" charset="0"/>
              </a:rPr>
              <a:t>Rémunération : étudiants de 1</a:t>
            </a:r>
            <a:r>
              <a:rPr lang="fr-CA" sz="1200" baseline="30000" dirty="0">
                <a:effectLst/>
                <a:latin typeface="Arial" panose="020B0604020202020204" pitchFamily="34" charset="0"/>
                <a:ea typeface="Times New Roman" panose="02020603050405020304" pitchFamily="18" charset="0"/>
                <a:cs typeface="Times New Roman" panose="02020603050405020304" pitchFamily="18" charset="0"/>
              </a:rPr>
              <a:t>er </a:t>
            </a:r>
            <a:r>
              <a:rPr lang="fr-CA" sz="1200" dirty="0">
                <a:effectLst/>
                <a:latin typeface="Arial" panose="020B0604020202020204" pitchFamily="34" charset="0"/>
                <a:ea typeface="Times New Roman" panose="02020603050405020304" pitchFamily="18" charset="0"/>
                <a:cs typeface="Times New Roman" panose="02020603050405020304" pitchFamily="18" charset="0"/>
              </a:rPr>
              <a:t>cycle, étudiants de 2</a:t>
            </a:r>
            <a:r>
              <a:rPr lang="fr-CA" sz="1200" baseline="30000" dirty="0">
                <a:effectLst/>
                <a:latin typeface="Arial" panose="020B0604020202020204" pitchFamily="34" charset="0"/>
                <a:ea typeface="Times New Roman" panose="02020603050405020304" pitchFamily="18" charset="0"/>
                <a:cs typeface="Times New Roman" panose="02020603050405020304" pitchFamily="18" charset="0"/>
              </a:rPr>
              <a:t>e</a:t>
            </a:r>
            <a:r>
              <a:rPr lang="fr-CA" sz="1200" dirty="0">
                <a:effectLst/>
                <a:latin typeface="Arial" panose="020B0604020202020204" pitchFamily="34" charset="0"/>
                <a:ea typeface="Times New Roman" panose="02020603050405020304" pitchFamily="18" charset="0"/>
                <a:cs typeface="Times New Roman" panose="02020603050405020304" pitchFamily="18" charset="0"/>
              </a:rPr>
              <a:t> cycle, étudiants de 3e cycle, professionnels de recherche, techniciens de recherche</a:t>
            </a:r>
            <a:endParaRPr lang="fr-CA" sz="1200" dirty="0">
              <a:effectLst/>
              <a:latin typeface="Times New Roman" panose="02020603050405020304" pitchFamily="18" charset="0"/>
              <a:ea typeface="Times New Roman" panose="02020603050405020304" pitchFamily="18" charset="0"/>
            </a:endParaRPr>
          </a:p>
          <a:p>
            <a:pPr marL="449580" algn="just"/>
            <a:r>
              <a:rPr lang="fr-CA" sz="1200" dirty="0">
                <a:effectLst/>
                <a:latin typeface="Arial" panose="020B0604020202020204" pitchFamily="34" charset="0"/>
                <a:ea typeface="Times New Roman" panose="02020603050405020304" pitchFamily="18" charset="0"/>
                <a:cs typeface="Times New Roman" panose="02020603050405020304" pitchFamily="18" charset="0"/>
              </a:rPr>
              <a:t>Bourses et compléments de bourses : étudiants de 1</a:t>
            </a:r>
            <a:r>
              <a:rPr lang="fr-CA" sz="1200" baseline="30000" dirty="0">
                <a:effectLst/>
                <a:latin typeface="Arial" panose="020B0604020202020204" pitchFamily="34" charset="0"/>
                <a:ea typeface="Times New Roman" panose="02020603050405020304" pitchFamily="18" charset="0"/>
                <a:cs typeface="Times New Roman" panose="02020603050405020304" pitchFamily="18" charset="0"/>
              </a:rPr>
              <a:t>er</a:t>
            </a:r>
            <a:r>
              <a:rPr lang="fr-CA" sz="1200" dirty="0">
                <a:effectLst/>
                <a:latin typeface="Arial" panose="020B0604020202020204" pitchFamily="34" charset="0"/>
                <a:ea typeface="Times New Roman" panose="02020603050405020304" pitchFamily="18" charset="0"/>
                <a:cs typeface="Times New Roman" panose="02020603050405020304" pitchFamily="18" charset="0"/>
              </a:rPr>
              <a:t> cycle, </a:t>
            </a:r>
            <a:r>
              <a:rPr lang="fr-CA" sz="1200" dirty="0" err="1">
                <a:effectLst/>
                <a:latin typeface="Arial" panose="020B0604020202020204" pitchFamily="34" charset="0"/>
                <a:ea typeface="Times New Roman" panose="02020603050405020304" pitchFamily="18" charset="0"/>
                <a:cs typeface="Times New Roman" panose="02020603050405020304" pitchFamily="18" charset="0"/>
              </a:rPr>
              <a:t>étudiants</a:t>
            </a:r>
            <a:r>
              <a:rPr lang="fr-CA" sz="1200" dirty="0">
                <a:effectLst/>
                <a:latin typeface="Arial" panose="020B0604020202020204" pitchFamily="34" charset="0"/>
                <a:ea typeface="Times New Roman" panose="02020603050405020304" pitchFamily="18" charset="0"/>
                <a:cs typeface="Times New Roman" panose="02020603050405020304" pitchFamily="18" charset="0"/>
              </a:rPr>
              <a:t> de 2</a:t>
            </a:r>
            <a:r>
              <a:rPr lang="fr-CA" sz="1200" baseline="30000" dirty="0">
                <a:effectLst/>
                <a:latin typeface="Arial" panose="020B0604020202020204" pitchFamily="34" charset="0"/>
                <a:ea typeface="Times New Roman" panose="02020603050405020304" pitchFamily="18" charset="0"/>
                <a:cs typeface="Times New Roman" panose="02020603050405020304" pitchFamily="18" charset="0"/>
              </a:rPr>
              <a:t>e</a:t>
            </a:r>
            <a:r>
              <a:rPr lang="fr-CA" sz="1200" dirty="0">
                <a:effectLst/>
                <a:latin typeface="Arial" panose="020B0604020202020204" pitchFamily="34" charset="0"/>
                <a:ea typeface="Times New Roman" panose="02020603050405020304" pitchFamily="18" charset="0"/>
                <a:cs typeface="Times New Roman" panose="02020603050405020304" pitchFamily="18" charset="0"/>
              </a:rPr>
              <a:t> cycle, </a:t>
            </a:r>
            <a:r>
              <a:rPr lang="fr-CA" sz="1200" dirty="0" err="1">
                <a:effectLst/>
                <a:latin typeface="Arial" panose="020B0604020202020204" pitchFamily="34" charset="0"/>
                <a:ea typeface="Times New Roman" panose="02020603050405020304" pitchFamily="18" charset="0"/>
                <a:cs typeface="Times New Roman" panose="02020603050405020304" pitchFamily="18" charset="0"/>
              </a:rPr>
              <a:t>étudiants</a:t>
            </a:r>
            <a:r>
              <a:rPr lang="fr-CA" sz="1200" dirty="0">
                <a:effectLst/>
                <a:latin typeface="Arial" panose="020B0604020202020204" pitchFamily="34" charset="0"/>
                <a:ea typeface="Times New Roman" panose="02020603050405020304" pitchFamily="18" charset="0"/>
                <a:cs typeface="Times New Roman" panose="02020603050405020304" pitchFamily="18" charset="0"/>
              </a:rPr>
              <a:t> de 3</a:t>
            </a:r>
            <a:r>
              <a:rPr lang="fr-CA" sz="1200" baseline="30000" dirty="0">
                <a:effectLst/>
                <a:latin typeface="Arial" panose="020B0604020202020204" pitchFamily="34" charset="0"/>
                <a:ea typeface="Times New Roman" panose="02020603050405020304" pitchFamily="18" charset="0"/>
                <a:cs typeface="Times New Roman" panose="02020603050405020304" pitchFamily="18" charset="0"/>
              </a:rPr>
              <a:t>e</a:t>
            </a:r>
            <a:r>
              <a:rPr lang="fr-CA" sz="1200" dirty="0">
                <a:effectLst/>
                <a:latin typeface="Arial" panose="020B0604020202020204" pitchFamily="34" charset="0"/>
                <a:ea typeface="Times New Roman" panose="02020603050405020304" pitchFamily="18" charset="0"/>
                <a:cs typeface="Times New Roman" panose="02020603050405020304" pitchFamily="18" charset="0"/>
              </a:rPr>
              <a:t> cycle</a:t>
            </a:r>
            <a:endParaRPr lang="fr-CA" sz="1200" dirty="0">
              <a:effectLst/>
              <a:latin typeface="Times New Roman" panose="02020603050405020304" pitchFamily="18" charset="0"/>
              <a:ea typeface="Times New Roman" panose="02020603050405020304" pitchFamily="18" charset="0"/>
            </a:endParaRPr>
          </a:p>
          <a:p>
            <a:pPr marL="449580" algn="just"/>
            <a:r>
              <a:rPr lang="fr-CA" sz="1200" dirty="0">
                <a:effectLst/>
                <a:latin typeface="Arial" panose="020B0604020202020204" pitchFamily="34" charset="0"/>
                <a:ea typeface="Times New Roman" panose="02020603050405020304" pitchFamily="18" charset="0"/>
                <a:cs typeface="Times New Roman" panose="02020603050405020304" pitchFamily="18" charset="0"/>
              </a:rPr>
              <a:t>Frais liés aux transferts des connaissances et à la diffusion </a:t>
            </a:r>
            <a:endParaRPr lang="fr-CA" sz="1200" dirty="0">
              <a:effectLst/>
              <a:latin typeface="Times New Roman" panose="02020603050405020304" pitchFamily="18" charset="0"/>
              <a:ea typeface="Times New Roman" panose="02020603050405020304" pitchFamily="18" charset="0"/>
            </a:endParaRPr>
          </a:p>
          <a:p>
            <a:pPr marL="449580" algn="just"/>
            <a:r>
              <a:rPr lang="fr-CA" sz="1200" dirty="0">
                <a:effectLst/>
                <a:latin typeface="Arial" panose="020B0604020202020204" pitchFamily="34" charset="0"/>
                <a:ea typeface="Times New Roman" panose="02020603050405020304" pitchFamily="18" charset="0"/>
                <a:cs typeface="Times New Roman" panose="02020603050405020304" pitchFamily="18" charset="0"/>
              </a:rPr>
              <a:t>Frais opérationnels (consommables et équipements capitalisés)</a:t>
            </a:r>
            <a:endParaRPr lang="fr-CA" sz="1200" dirty="0">
              <a:effectLst/>
              <a:latin typeface="Times New Roman" panose="02020603050405020304" pitchFamily="18" charset="0"/>
              <a:ea typeface="Times New Roman" panose="02020603050405020304" pitchFamily="18" charset="0"/>
            </a:endParaRPr>
          </a:p>
          <a:p>
            <a:pPr marL="449580" algn="just"/>
            <a:r>
              <a:rPr lang="fr-CA" sz="1200" dirty="0">
                <a:effectLst/>
                <a:latin typeface="Arial" panose="020B0604020202020204" pitchFamily="34" charset="0"/>
                <a:ea typeface="Times New Roman" panose="02020603050405020304" pitchFamily="18" charset="0"/>
                <a:cs typeface="Times New Roman" panose="02020603050405020304" pitchFamily="18" charset="0"/>
              </a:rPr>
              <a:t>Frais d'achat et de développement de logiciels</a:t>
            </a:r>
            <a:endParaRPr lang="fr-CA" sz="1200" dirty="0">
              <a:effectLst/>
              <a:latin typeface="Times New Roman" panose="02020603050405020304" pitchFamily="18" charset="0"/>
              <a:ea typeface="Times New Roman" panose="02020603050405020304" pitchFamily="18" charset="0"/>
            </a:endParaRPr>
          </a:p>
          <a:p>
            <a:pPr marL="449580" algn="just"/>
            <a:r>
              <a:rPr lang="fr-CA" sz="1200" dirty="0">
                <a:effectLst/>
                <a:latin typeface="Arial" panose="020B0604020202020204" pitchFamily="34" charset="0"/>
                <a:ea typeface="Times New Roman" panose="02020603050405020304" pitchFamily="18" charset="0"/>
                <a:cs typeface="Times New Roman" panose="02020603050405020304" pitchFamily="18" charset="0"/>
              </a:rPr>
              <a:t>Frais d'échantillonnage des matériaux et de contrôle de qualité liés au développement d'un procédé de fabrication</a:t>
            </a:r>
            <a:endParaRPr lang="fr-CA" sz="1200" dirty="0">
              <a:effectLst/>
              <a:latin typeface="Times New Roman" panose="02020603050405020304" pitchFamily="18" charset="0"/>
              <a:ea typeface="Times New Roman" panose="02020603050405020304" pitchFamily="18" charset="0"/>
            </a:endParaRPr>
          </a:p>
          <a:p>
            <a:pPr marL="449580" algn="just"/>
            <a:r>
              <a:rPr lang="fr-CA" sz="1200" dirty="0">
                <a:effectLst/>
                <a:latin typeface="Arial" panose="020B0604020202020204" pitchFamily="34" charset="0"/>
                <a:ea typeface="Times New Roman" panose="02020603050405020304" pitchFamily="18" charset="0"/>
                <a:cs typeface="Times New Roman" panose="02020603050405020304" pitchFamily="18" charset="0"/>
              </a:rPr>
              <a:t>Frais de production de prototypes et de systèmes</a:t>
            </a:r>
            <a:endParaRPr lang="fr-CA" sz="1200" dirty="0">
              <a:effectLst/>
              <a:latin typeface="Times New Roman" panose="02020603050405020304" pitchFamily="18" charset="0"/>
              <a:ea typeface="Times New Roman" panose="02020603050405020304" pitchFamily="18" charset="0"/>
            </a:endParaRPr>
          </a:p>
          <a:p>
            <a:pPr marL="449580" algn="just"/>
            <a:r>
              <a:rPr lang="fr-CA" sz="1200" dirty="0">
                <a:effectLst/>
                <a:latin typeface="Arial" panose="020B0604020202020204" pitchFamily="34" charset="0"/>
                <a:ea typeface="Times New Roman" panose="02020603050405020304" pitchFamily="18" charset="0"/>
                <a:cs typeface="Times New Roman" panose="02020603050405020304" pitchFamily="18" charset="0"/>
              </a:rPr>
              <a:t>Achat ou location d'équipements (dans le cas d'un achat, la valeur de l'équipement doit être égale ou inférieure à 15 000 $ avant les taxes)</a:t>
            </a:r>
            <a:endParaRPr lang="fr-CA" sz="1200" dirty="0">
              <a:effectLst/>
              <a:latin typeface="Times New Roman" panose="02020603050405020304" pitchFamily="18" charset="0"/>
              <a:ea typeface="Times New Roman" panose="02020603050405020304" pitchFamily="18" charset="0"/>
            </a:endParaRPr>
          </a:p>
          <a:p>
            <a:pPr marL="449580" algn="just"/>
            <a:r>
              <a:rPr lang="fr-CA" sz="1200" dirty="0">
                <a:effectLst/>
                <a:latin typeface="Arial" panose="020B0604020202020204" pitchFamily="34" charset="0"/>
                <a:ea typeface="Times New Roman" panose="02020603050405020304" pitchFamily="18" charset="0"/>
                <a:cs typeface="Times New Roman" panose="02020603050405020304" pitchFamily="18" charset="0"/>
              </a:rPr>
              <a:t>Honoraires professionnels (rédacteurs, traducteurs, etc.)</a:t>
            </a:r>
            <a:endParaRPr lang="fr-CA" sz="1200" dirty="0">
              <a:effectLst/>
              <a:latin typeface="Times New Roman" panose="02020603050405020304" pitchFamily="18" charset="0"/>
              <a:ea typeface="Times New Roman" panose="02020603050405020304" pitchFamily="18" charset="0"/>
            </a:endParaRPr>
          </a:p>
          <a:p>
            <a:pPr marL="449580" algn="just"/>
            <a:r>
              <a:rPr lang="fr-CA" sz="1200" dirty="0">
                <a:effectLst/>
                <a:latin typeface="Arial" panose="020B0604020202020204" pitchFamily="34" charset="0"/>
                <a:ea typeface="Times New Roman" panose="02020603050405020304" pitchFamily="18" charset="0"/>
                <a:cs typeface="Times New Roman" panose="02020603050405020304" pitchFamily="18" charset="0"/>
              </a:rPr>
              <a:t>Frais de protection, de gestion et d'exploitation de propriété intellectuelle</a:t>
            </a:r>
            <a:endParaRPr lang="fr-CA" sz="1200" dirty="0">
              <a:effectLst/>
              <a:latin typeface="Times New Roman" panose="02020603050405020304" pitchFamily="18" charset="0"/>
              <a:ea typeface="Times New Roman" panose="02020603050405020304" pitchFamily="18" charset="0"/>
            </a:endParaRPr>
          </a:p>
          <a:p>
            <a:pPr marL="449580" algn="just"/>
            <a:r>
              <a:rPr lang="fr-CA" sz="1200" dirty="0">
                <a:effectLst/>
                <a:latin typeface="Arial" panose="020B0604020202020204" pitchFamily="34" charset="0"/>
                <a:ea typeface="Times New Roman" panose="02020603050405020304" pitchFamily="18" charset="0"/>
                <a:cs typeface="Times New Roman" panose="02020603050405020304" pitchFamily="18" charset="0"/>
              </a:rPr>
              <a:t>Frais de formation hautement spécialisée pour le personnel technique</a:t>
            </a:r>
            <a:endParaRPr lang="fr-CA" sz="1200" dirty="0">
              <a:effectLst/>
              <a:latin typeface="Times New Roman" panose="02020603050405020304" pitchFamily="18" charset="0"/>
              <a:ea typeface="Times New Roman" panose="02020603050405020304" pitchFamily="18" charset="0"/>
            </a:endParaRPr>
          </a:p>
          <a:p>
            <a:pPr marL="449580" algn="just"/>
            <a:r>
              <a:rPr lang="fr-CA" sz="1200" dirty="0">
                <a:effectLst/>
                <a:latin typeface="Arial" panose="020B0604020202020204" pitchFamily="34" charset="0"/>
                <a:ea typeface="Times New Roman" panose="02020603050405020304" pitchFamily="18" charset="0"/>
                <a:cs typeface="Times New Roman" panose="02020603050405020304" pitchFamily="18" charset="0"/>
              </a:rPr>
              <a:t>Frais de déplacement et de séjour</a:t>
            </a:r>
            <a:endParaRPr lang="fr-CA" sz="1200" dirty="0">
              <a:effectLst/>
              <a:latin typeface="Times New Roman" panose="02020603050405020304" pitchFamily="18" charset="0"/>
              <a:ea typeface="Times New Roman" panose="02020603050405020304" pitchFamily="18" charset="0"/>
            </a:endParaRPr>
          </a:p>
          <a:p>
            <a:pPr marL="220980" indent="0" algn="just">
              <a:buNone/>
            </a:pPr>
            <a:r>
              <a:rPr lang="fr-CA" sz="1200" dirty="0">
                <a:effectLst/>
                <a:latin typeface="Arial" panose="020B0604020202020204" pitchFamily="34" charset="0"/>
                <a:ea typeface="Times New Roman" panose="02020603050405020304" pitchFamily="18" charset="0"/>
                <a:cs typeface="Times New Roman" panose="02020603050405020304" pitchFamily="18" charset="0"/>
              </a:rPr>
              <a:t> </a:t>
            </a:r>
            <a:endParaRPr lang="fr-CA" sz="1200" dirty="0">
              <a:effectLst/>
              <a:latin typeface="Times New Roman" panose="02020603050405020304" pitchFamily="18" charset="0"/>
              <a:ea typeface="Times New Roman" panose="02020603050405020304" pitchFamily="18" charset="0"/>
            </a:endParaRPr>
          </a:p>
          <a:p>
            <a:pPr algn="just">
              <a:buFont typeface="Wingdings" panose="05000000000000000000" pitchFamily="2" charset="2"/>
              <a:buChar char="q"/>
            </a:pPr>
            <a:r>
              <a:rPr lang="fr-CA" sz="1200" dirty="0">
                <a:effectLst/>
                <a:latin typeface="Arial" panose="020B0604020202020204" pitchFamily="34" charset="0"/>
                <a:ea typeface="Times New Roman" panose="02020603050405020304" pitchFamily="18" charset="0"/>
                <a:cs typeface="Times New Roman" panose="02020603050405020304" pitchFamily="18" charset="0"/>
              </a:rPr>
              <a:t>Dépenses non admissibles : </a:t>
            </a:r>
            <a:endParaRPr lang="fr-CA" sz="1200" dirty="0">
              <a:effectLst/>
              <a:latin typeface="Times New Roman" panose="02020603050405020304" pitchFamily="18" charset="0"/>
              <a:ea typeface="Times New Roman" panose="02020603050405020304" pitchFamily="18" charset="0"/>
            </a:endParaRPr>
          </a:p>
          <a:p>
            <a:pPr marL="449580" algn="just"/>
            <a:r>
              <a:rPr lang="fr-CA" sz="1200" dirty="0">
                <a:effectLst/>
                <a:latin typeface="Arial" panose="020B0604020202020204" pitchFamily="34" charset="0"/>
                <a:ea typeface="Times New Roman" panose="02020603050405020304" pitchFamily="18" charset="0"/>
                <a:cs typeface="Times New Roman" panose="02020603050405020304" pitchFamily="18" charset="0"/>
              </a:rPr>
              <a:t>Rémunération des chercheurs principaux et </a:t>
            </a:r>
            <a:r>
              <a:rPr lang="fr-CA" sz="1200" dirty="0" err="1">
                <a:effectLst/>
                <a:latin typeface="Arial" panose="020B0604020202020204" pitchFamily="34" charset="0"/>
                <a:ea typeface="Times New Roman" panose="02020603050405020304" pitchFamily="18" charset="0"/>
                <a:cs typeface="Times New Roman" panose="02020603050405020304" pitchFamily="18" charset="0"/>
              </a:rPr>
              <a:t>co</a:t>
            </a:r>
            <a:r>
              <a:rPr lang="fr-CA" sz="1200" dirty="0">
                <a:effectLst/>
                <a:latin typeface="Arial" panose="020B0604020202020204" pitchFamily="34" charset="0"/>
                <a:ea typeface="Times New Roman" panose="02020603050405020304" pitchFamily="18" charset="0"/>
                <a:cs typeface="Times New Roman" panose="02020603050405020304" pitchFamily="18" charset="0"/>
              </a:rPr>
              <a:t>-chercheurs universitaires</a:t>
            </a:r>
            <a:endParaRPr lang="fr-CA" sz="1200" dirty="0">
              <a:effectLst/>
              <a:latin typeface="Times New Roman" panose="02020603050405020304" pitchFamily="18" charset="0"/>
              <a:ea typeface="Times New Roman" panose="02020603050405020304" pitchFamily="18" charset="0"/>
            </a:endParaRPr>
          </a:p>
          <a:p>
            <a:pPr marL="449580" algn="just"/>
            <a:r>
              <a:rPr lang="fr-CA" sz="1200" dirty="0">
                <a:effectLst/>
                <a:latin typeface="Arial" panose="020B0604020202020204" pitchFamily="34" charset="0"/>
                <a:ea typeface="Times New Roman" panose="02020603050405020304" pitchFamily="18" charset="0"/>
                <a:cs typeface="Times New Roman" panose="02020603050405020304" pitchFamily="18" charset="0"/>
              </a:rPr>
              <a:t>Dégagement d’enseignement des professeurs universitaires</a:t>
            </a:r>
            <a:endParaRPr lang="fr-CA" sz="1200" dirty="0">
              <a:effectLst/>
              <a:latin typeface="Times New Roman" panose="02020603050405020304" pitchFamily="18" charset="0"/>
              <a:ea typeface="Times New Roman" panose="02020603050405020304" pitchFamily="18" charset="0"/>
            </a:endParaRPr>
          </a:p>
          <a:p>
            <a:endParaRPr lang="fr-CA" sz="2000" dirty="0"/>
          </a:p>
        </p:txBody>
      </p:sp>
      <p:sp>
        <p:nvSpPr>
          <p:cNvPr id="4" name="Espace réservé du numéro de diapositive 3">
            <a:extLst>
              <a:ext uri="{FF2B5EF4-FFF2-40B4-BE49-F238E27FC236}">
                <a16:creationId xmlns:a16="http://schemas.microsoft.com/office/drawing/2014/main" id="{7C45F46C-2D0C-423D-9CC6-EF7EEDE8F025}"/>
              </a:ext>
            </a:extLst>
          </p:cNvPr>
          <p:cNvSpPr>
            <a:spLocks noGrp="1"/>
          </p:cNvSpPr>
          <p:nvPr>
            <p:ph type="sldNum" sz="quarter" idx="12"/>
          </p:nvPr>
        </p:nvSpPr>
        <p:spPr/>
        <p:txBody>
          <a:bodyPr/>
          <a:lstStyle/>
          <a:p>
            <a:fld id="{B43E51F0-8C1C-6947-A24D-FE2F878B0EA4}" type="slidenum">
              <a:rPr lang="fr-FR" smtClean="0"/>
              <a:t>17</a:t>
            </a:fld>
            <a:endParaRPr lang="fr-FR"/>
          </a:p>
        </p:txBody>
      </p:sp>
    </p:spTree>
    <p:extLst>
      <p:ext uri="{BB962C8B-B14F-4D97-AF65-F5344CB8AC3E}">
        <p14:creationId xmlns:p14="http://schemas.microsoft.com/office/powerpoint/2010/main" val="22099774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73EBF63-58A9-45F2-995C-27E0874CF576}"/>
              </a:ext>
            </a:extLst>
          </p:cNvPr>
          <p:cNvSpPr>
            <a:spLocks noGrp="1"/>
          </p:cNvSpPr>
          <p:nvPr>
            <p:ph type="title"/>
          </p:nvPr>
        </p:nvSpPr>
        <p:spPr>
          <a:xfrm>
            <a:off x="690281" y="136525"/>
            <a:ext cx="11062447" cy="1490939"/>
          </a:xfrm>
        </p:spPr>
        <p:txBody>
          <a:bodyPr>
            <a:normAutofit/>
          </a:bodyPr>
          <a:lstStyle/>
          <a:p>
            <a:pPr algn="just"/>
            <a:r>
              <a:rPr lang="fr-CA" sz="2800" dirty="0">
                <a:latin typeface="Arial" panose="020B0604020202020204" pitchFamily="34" charset="0"/>
                <a:cs typeface="Arial" panose="020B0604020202020204" pitchFamily="34" charset="0"/>
              </a:rPr>
              <a:t>Entente du RQEI, en collaboration avec l’EÉ et le MELCCFP, sur la structuration des filières de l’hydrogène vert et des bioénergies au Québec.</a:t>
            </a:r>
          </a:p>
        </p:txBody>
      </p:sp>
      <p:sp>
        <p:nvSpPr>
          <p:cNvPr id="4" name="Espace réservé du numéro de diapositive 3">
            <a:extLst>
              <a:ext uri="{FF2B5EF4-FFF2-40B4-BE49-F238E27FC236}">
                <a16:creationId xmlns:a16="http://schemas.microsoft.com/office/drawing/2014/main" id="{713AA4AE-364E-4CF1-976F-1841B97C01D7}"/>
              </a:ext>
            </a:extLst>
          </p:cNvPr>
          <p:cNvSpPr>
            <a:spLocks noGrp="1"/>
          </p:cNvSpPr>
          <p:nvPr>
            <p:ph type="sldNum" sz="quarter" idx="12"/>
          </p:nvPr>
        </p:nvSpPr>
        <p:spPr/>
        <p:txBody>
          <a:bodyPr/>
          <a:lstStyle/>
          <a:p>
            <a:fld id="{B43E51F0-8C1C-6947-A24D-FE2F878B0EA4}" type="slidenum">
              <a:rPr lang="fr-FR" smtClean="0"/>
              <a:t>2</a:t>
            </a:fld>
            <a:endParaRPr lang="fr-FR"/>
          </a:p>
        </p:txBody>
      </p:sp>
      <p:sp>
        <p:nvSpPr>
          <p:cNvPr id="5" name="Titre 1">
            <a:extLst>
              <a:ext uri="{FF2B5EF4-FFF2-40B4-BE49-F238E27FC236}">
                <a16:creationId xmlns:a16="http://schemas.microsoft.com/office/drawing/2014/main" id="{E04A38B1-5B45-4D0C-A0E7-F4201565FF5C}"/>
              </a:ext>
            </a:extLst>
          </p:cNvPr>
          <p:cNvSpPr txBox="1">
            <a:spLocks/>
          </p:cNvSpPr>
          <p:nvPr/>
        </p:nvSpPr>
        <p:spPr>
          <a:xfrm>
            <a:off x="690281" y="1627464"/>
            <a:ext cx="11062447" cy="404962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457200" indent="-457200" algn="just">
              <a:buFont typeface="Wingdings" panose="05000000000000000000" pitchFamily="2" charset="2"/>
              <a:buChar char="Ø"/>
            </a:pPr>
            <a:r>
              <a:rPr lang="fr-CA" sz="2400" b="1" i="1" dirty="0">
                <a:latin typeface="Arial" panose="020B0604020202020204" pitchFamily="34" charset="0"/>
                <a:cs typeface="Arial" panose="020B0604020202020204" pitchFamily="34" charset="0"/>
              </a:rPr>
              <a:t>Un investissement en structuration et en soutien de la recherche qui : </a:t>
            </a:r>
          </a:p>
          <a:p>
            <a:pPr marL="457200" indent="-457200" algn="just">
              <a:buFont typeface="Wingdings" panose="05000000000000000000" pitchFamily="2" charset="2"/>
              <a:buChar char="Ø"/>
            </a:pPr>
            <a:endParaRPr lang="fr-CA" sz="2800" b="1" i="1" dirty="0">
              <a:latin typeface="Arial" panose="020B0604020202020204" pitchFamily="34" charset="0"/>
              <a:cs typeface="Arial" panose="020B0604020202020204" pitchFamily="34" charset="0"/>
            </a:endParaRPr>
          </a:p>
          <a:p>
            <a:pPr marL="914400" lvl="1" indent="-457200" algn="just">
              <a:lnSpc>
                <a:spcPct val="200000"/>
              </a:lnSpc>
              <a:buFont typeface="Wingdings" panose="05000000000000000000" pitchFamily="2" charset="2"/>
              <a:buChar char="§"/>
            </a:pPr>
            <a:r>
              <a:rPr lang="fr-CA" sz="1600" b="1" i="1" dirty="0">
                <a:latin typeface="Arial" panose="020B0604020202020204" pitchFamily="34" charset="0"/>
                <a:cs typeface="Arial" panose="020B0604020202020204" pitchFamily="34" charset="0"/>
              </a:rPr>
              <a:t>Est complémentaire aux programmes traditionnels des organismes subventionnaires (provinciaux et fédéraux) </a:t>
            </a:r>
          </a:p>
          <a:p>
            <a:pPr marL="914400" lvl="1" indent="-457200" algn="just">
              <a:lnSpc>
                <a:spcPct val="200000"/>
              </a:lnSpc>
              <a:buFont typeface="Wingdings" panose="05000000000000000000" pitchFamily="2" charset="2"/>
              <a:buChar char="§"/>
            </a:pPr>
            <a:r>
              <a:rPr lang="fr-CA" sz="1600" b="1" i="1" dirty="0">
                <a:latin typeface="Arial" panose="020B0604020202020204" pitchFamily="34" charset="0"/>
                <a:cs typeface="Arial" panose="020B0604020202020204" pitchFamily="34" charset="0"/>
              </a:rPr>
              <a:t>Mobilise l’ensemble des acteurs clés de la R et D de la province pour le déploiement d’une stratégie gouvernementale à très court terme</a:t>
            </a:r>
          </a:p>
          <a:p>
            <a:pPr marL="914400" lvl="1" indent="-457200" algn="just">
              <a:lnSpc>
                <a:spcPct val="200000"/>
              </a:lnSpc>
              <a:buFont typeface="Wingdings" panose="05000000000000000000" pitchFamily="2" charset="2"/>
              <a:buChar char="§"/>
            </a:pPr>
            <a:r>
              <a:rPr lang="fr-CA" sz="1600" b="1" i="1" dirty="0">
                <a:latin typeface="Arial" panose="020B0604020202020204" pitchFamily="34" charset="0"/>
                <a:cs typeface="Arial" panose="020B0604020202020204" pitchFamily="34" charset="0"/>
              </a:rPr>
              <a:t>Encourage la collaboration entre les scientifiques du domaine de l’énergie sur tout le territoire  </a:t>
            </a:r>
          </a:p>
          <a:p>
            <a:pPr lvl="1" algn="just"/>
            <a:endParaRPr lang="fr-CA" sz="1200" b="1" i="1" dirty="0">
              <a:latin typeface="Arial" panose="020B0604020202020204" pitchFamily="34" charset="0"/>
              <a:cs typeface="Arial" panose="020B0604020202020204" pitchFamily="34" charset="0"/>
            </a:endParaRPr>
          </a:p>
          <a:p>
            <a:pPr marL="914400" lvl="1" indent="-457200" algn="just">
              <a:buFont typeface="Wingdings" panose="05000000000000000000" pitchFamily="2" charset="2"/>
              <a:buChar char="Ø"/>
            </a:pPr>
            <a:endParaRPr lang="fr-CA" sz="200" b="1"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013830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73EBF63-58A9-45F2-995C-27E0874CF576}"/>
              </a:ext>
            </a:extLst>
          </p:cNvPr>
          <p:cNvSpPr>
            <a:spLocks noGrp="1"/>
          </p:cNvSpPr>
          <p:nvPr>
            <p:ph type="title"/>
          </p:nvPr>
        </p:nvSpPr>
        <p:spPr>
          <a:xfrm>
            <a:off x="690281" y="136525"/>
            <a:ext cx="11062447" cy="1490939"/>
          </a:xfrm>
        </p:spPr>
        <p:txBody>
          <a:bodyPr>
            <a:normAutofit/>
          </a:bodyPr>
          <a:lstStyle/>
          <a:p>
            <a:pPr algn="just"/>
            <a:r>
              <a:rPr lang="fr-CA" sz="2800" dirty="0">
                <a:latin typeface="Arial" panose="020B0604020202020204" pitchFamily="34" charset="0"/>
                <a:cs typeface="Arial" panose="020B0604020202020204" pitchFamily="34" charset="0"/>
              </a:rPr>
              <a:t>Entente du RQEI, en collaboration avec l’EÉ et le MELCCFP, sur la structuration des filières de l’hydrogène vert et des bioénergies au Québec.</a:t>
            </a:r>
          </a:p>
        </p:txBody>
      </p:sp>
      <p:sp>
        <p:nvSpPr>
          <p:cNvPr id="4" name="Espace réservé du numéro de diapositive 3">
            <a:extLst>
              <a:ext uri="{FF2B5EF4-FFF2-40B4-BE49-F238E27FC236}">
                <a16:creationId xmlns:a16="http://schemas.microsoft.com/office/drawing/2014/main" id="{713AA4AE-364E-4CF1-976F-1841B97C01D7}"/>
              </a:ext>
            </a:extLst>
          </p:cNvPr>
          <p:cNvSpPr>
            <a:spLocks noGrp="1"/>
          </p:cNvSpPr>
          <p:nvPr>
            <p:ph type="sldNum" sz="quarter" idx="12"/>
          </p:nvPr>
        </p:nvSpPr>
        <p:spPr/>
        <p:txBody>
          <a:bodyPr/>
          <a:lstStyle/>
          <a:p>
            <a:fld id="{B43E51F0-8C1C-6947-A24D-FE2F878B0EA4}" type="slidenum">
              <a:rPr lang="fr-FR" smtClean="0"/>
              <a:t>3</a:t>
            </a:fld>
            <a:endParaRPr lang="fr-FR"/>
          </a:p>
        </p:txBody>
      </p:sp>
      <p:sp>
        <p:nvSpPr>
          <p:cNvPr id="6" name="ZoneTexte 5">
            <a:extLst>
              <a:ext uri="{FF2B5EF4-FFF2-40B4-BE49-F238E27FC236}">
                <a16:creationId xmlns:a16="http://schemas.microsoft.com/office/drawing/2014/main" id="{0FE75126-2A78-47AE-846B-8A2B1B4597C0}"/>
              </a:ext>
            </a:extLst>
          </p:cNvPr>
          <p:cNvSpPr txBox="1"/>
          <p:nvPr/>
        </p:nvSpPr>
        <p:spPr>
          <a:xfrm>
            <a:off x="1106649" y="1998358"/>
            <a:ext cx="8238688" cy="3970318"/>
          </a:xfrm>
          <a:prstGeom prst="rect">
            <a:avLst/>
          </a:prstGeom>
          <a:noFill/>
        </p:spPr>
        <p:txBody>
          <a:bodyPr wrap="square">
            <a:spAutoFit/>
          </a:bodyPr>
          <a:lstStyle/>
          <a:p>
            <a:pPr marL="285750" marR="0" indent="-285750">
              <a:spcBef>
                <a:spcPts val="0"/>
              </a:spcBef>
              <a:spcAft>
                <a:spcPts val="0"/>
              </a:spcAft>
              <a:buFont typeface="Arial" panose="020B0604020202020204" pitchFamily="34" charset="0"/>
              <a:buChar char="•"/>
            </a:pPr>
            <a:r>
              <a:rPr lang="fr-CA" sz="1800" b="1" dirty="0">
                <a:effectLst/>
                <a:latin typeface="Arial" panose="020B0604020202020204" pitchFamily="34" charset="0"/>
                <a:cs typeface="Arial" panose="020B0604020202020204" pitchFamily="34" charset="0"/>
              </a:rPr>
              <a:t>Mesure 1: </a:t>
            </a:r>
            <a:r>
              <a:rPr lang="fr-CA" sz="1800" dirty="0">
                <a:effectLst/>
                <a:latin typeface="Arial" panose="020B0604020202020204" pitchFamily="34" charset="0"/>
                <a:cs typeface="Arial" panose="020B0604020202020204" pitchFamily="34" charset="0"/>
              </a:rPr>
              <a:t>Mutualisation des équipements et expertises des établissements et diversification des sources de financement </a:t>
            </a:r>
          </a:p>
          <a:p>
            <a:pPr marR="0">
              <a:spcBef>
                <a:spcPts val="0"/>
              </a:spcBef>
              <a:spcAft>
                <a:spcPts val="0"/>
              </a:spcAft>
            </a:pPr>
            <a:r>
              <a:rPr lang="fr-CA" sz="1800" dirty="0">
                <a:effectLst/>
                <a:latin typeface="Arial" panose="020B0604020202020204" pitchFamily="34" charset="0"/>
                <a:cs typeface="Arial" panose="020B0604020202020204" pitchFamily="34" charset="0"/>
              </a:rPr>
              <a:t> </a:t>
            </a:r>
          </a:p>
          <a:p>
            <a:pPr marL="285750" marR="0" indent="-285750">
              <a:spcBef>
                <a:spcPts val="0"/>
              </a:spcBef>
              <a:spcAft>
                <a:spcPts val="0"/>
              </a:spcAft>
              <a:buFont typeface="Arial" panose="020B0604020202020204" pitchFamily="34" charset="0"/>
              <a:buChar char="•"/>
            </a:pPr>
            <a:r>
              <a:rPr lang="fr-CA" sz="1800" b="1" dirty="0">
                <a:effectLst/>
                <a:latin typeface="Arial" panose="020B0604020202020204" pitchFamily="34" charset="0"/>
                <a:cs typeface="Arial" panose="020B0604020202020204" pitchFamily="34" charset="0"/>
              </a:rPr>
              <a:t>Mesure 2 : </a:t>
            </a:r>
            <a:r>
              <a:rPr lang="fr-CA" sz="1800" dirty="0">
                <a:effectLst/>
                <a:latin typeface="Arial" panose="020B0604020202020204" pitchFamily="34" charset="0"/>
                <a:cs typeface="Arial" panose="020B0604020202020204" pitchFamily="34" charset="0"/>
              </a:rPr>
              <a:t>Synergies universités et collèges/CCTT </a:t>
            </a:r>
          </a:p>
          <a:p>
            <a:pPr marR="0">
              <a:spcBef>
                <a:spcPts val="0"/>
              </a:spcBef>
              <a:spcAft>
                <a:spcPts val="0"/>
              </a:spcAft>
            </a:pPr>
            <a:endParaRPr lang="fr-CA" sz="1800" dirty="0">
              <a:effectLst/>
              <a:latin typeface="Arial" panose="020B0604020202020204" pitchFamily="34" charset="0"/>
              <a:cs typeface="Arial" panose="020B0604020202020204" pitchFamily="34" charset="0"/>
            </a:endParaRPr>
          </a:p>
          <a:p>
            <a:pPr marL="285750" marR="0" indent="-285750">
              <a:spcBef>
                <a:spcPts val="0"/>
              </a:spcBef>
              <a:spcAft>
                <a:spcPts val="0"/>
              </a:spcAft>
              <a:buFont typeface="Arial" panose="020B0604020202020204" pitchFamily="34" charset="0"/>
              <a:buChar char="•"/>
            </a:pPr>
            <a:r>
              <a:rPr lang="fr-CA" sz="1800" b="1" dirty="0">
                <a:solidFill>
                  <a:srgbClr val="FF0000"/>
                </a:solidFill>
                <a:effectLst/>
                <a:latin typeface="Arial" panose="020B0604020202020204" pitchFamily="34" charset="0"/>
                <a:cs typeface="Arial" panose="020B0604020202020204" pitchFamily="34" charset="0"/>
              </a:rPr>
              <a:t>Mesure 3 : Augmentation de la capacité de recherche </a:t>
            </a:r>
            <a:r>
              <a:rPr lang="fr-CA" sz="1800" b="1" dirty="0" err="1">
                <a:solidFill>
                  <a:srgbClr val="FF0000"/>
                </a:solidFill>
                <a:effectLst/>
                <a:latin typeface="Arial" panose="020B0604020202020204" pitchFamily="34" charset="0"/>
                <a:cs typeface="Arial" panose="020B0604020202020204" pitchFamily="34" charset="0"/>
              </a:rPr>
              <a:t>interétablissements</a:t>
            </a:r>
            <a:r>
              <a:rPr lang="fr-CA" sz="1800" b="1" dirty="0">
                <a:solidFill>
                  <a:srgbClr val="FF0000"/>
                </a:solidFill>
                <a:effectLst/>
                <a:latin typeface="Arial" panose="020B0604020202020204" pitchFamily="34" charset="0"/>
                <a:cs typeface="Arial" panose="020B0604020202020204" pitchFamily="34" charset="0"/>
              </a:rPr>
              <a:t> et </a:t>
            </a:r>
            <a:r>
              <a:rPr lang="fr-CA" sz="1800" b="1" dirty="0" err="1">
                <a:solidFill>
                  <a:srgbClr val="FF0000"/>
                </a:solidFill>
                <a:effectLst/>
                <a:latin typeface="Arial" panose="020B0604020202020204" pitchFamily="34" charset="0"/>
                <a:cs typeface="Arial" panose="020B0604020202020204" pitchFamily="34" charset="0"/>
              </a:rPr>
              <a:t>interordres</a:t>
            </a:r>
            <a:endParaRPr lang="fr-CA" sz="1800" b="1" dirty="0">
              <a:solidFill>
                <a:srgbClr val="FF0000"/>
              </a:solidFill>
              <a:effectLst/>
              <a:latin typeface="Arial" panose="020B0604020202020204" pitchFamily="34" charset="0"/>
              <a:cs typeface="Arial" panose="020B0604020202020204" pitchFamily="34" charset="0"/>
            </a:endParaRPr>
          </a:p>
          <a:p>
            <a:pPr marR="0">
              <a:spcBef>
                <a:spcPts val="0"/>
              </a:spcBef>
              <a:spcAft>
                <a:spcPts val="0"/>
              </a:spcAft>
            </a:pPr>
            <a:r>
              <a:rPr lang="fr-CA" sz="1800" dirty="0">
                <a:effectLst/>
                <a:latin typeface="Arial" panose="020B0604020202020204" pitchFamily="34" charset="0"/>
                <a:cs typeface="Arial" panose="020B0604020202020204" pitchFamily="34" charset="0"/>
              </a:rPr>
              <a:t> </a:t>
            </a:r>
          </a:p>
          <a:p>
            <a:pPr marL="285750" marR="0" indent="-285750">
              <a:spcBef>
                <a:spcPts val="0"/>
              </a:spcBef>
              <a:spcAft>
                <a:spcPts val="0"/>
              </a:spcAft>
              <a:buFont typeface="Arial" panose="020B0604020202020204" pitchFamily="34" charset="0"/>
              <a:buChar char="•"/>
            </a:pPr>
            <a:r>
              <a:rPr lang="fr-CA" sz="1800" b="1" dirty="0">
                <a:effectLst/>
                <a:latin typeface="Arial" panose="020B0604020202020204" pitchFamily="34" charset="0"/>
                <a:cs typeface="Arial" panose="020B0604020202020204" pitchFamily="34" charset="0"/>
              </a:rPr>
              <a:t>Mesure 4 : </a:t>
            </a:r>
            <a:r>
              <a:rPr lang="fr-CA" sz="1800" dirty="0">
                <a:effectLst/>
                <a:latin typeface="Arial" panose="020B0604020202020204" pitchFamily="34" charset="0"/>
                <a:cs typeface="Arial" panose="020B0604020202020204" pitchFamily="34" charset="0"/>
              </a:rPr>
              <a:t>Formation de main d’œuvre</a:t>
            </a:r>
          </a:p>
          <a:p>
            <a:pPr marR="0">
              <a:spcBef>
                <a:spcPts val="0"/>
              </a:spcBef>
              <a:spcAft>
                <a:spcPts val="0"/>
              </a:spcAft>
            </a:pPr>
            <a:r>
              <a:rPr lang="fr-CA" sz="1800" dirty="0">
                <a:effectLst/>
                <a:latin typeface="Arial" panose="020B0604020202020204" pitchFamily="34" charset="0"/>
                <a:cs typeface="Arial" panose="020B0604020202020204" pitchFamily="34" charset="0"/>
              </a:rPr>
              <a:t> </a:t>
            </a:r>
          </a:p>
          <a:p>
            <a:pPr marL="285750" marR="0" indent="-285750">
              <a:spcBef>
                <a:spcPts val="0"/>
              </a:spcBef>
              <a:spcAft>
                <a:spcPts val="0"/>
              </a:spcAft>
              <a:buFont typeface="Arial" panose="020B0604020202020204" pitchFamily="34" charset="0"/>
              <a:buChar char="•"/>
            </a:pPr>
            <a:r>
              <a:rPr lang="fr-CA" sz="1800" b="1" dirty="0">
                <a:effectLst/>
                <a:latin typeface="Arial" panose="020B0604020202020204" pitchFamily="34" charset="0"/>
                <a:cs typeface="Arial" panose="020B0604020202020204" pitchFamily="34" charset="0"/>
              </a:rPr>
              <a:t>Mesure 5 : </a:t>
            </a:r>
            <a:r>
              <a:rPr lang="fr-CA" sz="1800" dirty="0">
                <a:effectLst/>
                <a:latin typeface="Arial" panose="020B0604020202020204" pitchFamily="34" charset="0"/>
                <a:cs typeface="Arial" panose="020B0604020202020204" pitchFamily="34" charset="0"/>
              </a:rPr>
              <a:t>Fond d’amorçage entrepreneuriat étudiant </a:t>
            </a:r>
          </a:p>
          <a:p>
            <a:pPr marR="0">
              <a:spcBef>
                <a:spcPts val="0"/>
              </a:spcBef>
              <a:spcAft>
                <a:spcPts val="0"/>
              </a:spcAft>
            </a:pPr>
            <a:r>
              <a:rPr lang="fr-CA" sz="1800" dirty="0">
                <a:effectLst/>
                <a:latin typeface="Arial" panose="020B0604020202020204" pitchFamily="34" charset="0"/>
                <a:cs typeface="Arial" panose="020B0604020202020204" pitchFamily="34" charset="0"/>
              </a:rPr>
              <a:t>  </a:t>
            </a:r>
          </a:p>
          <a:p>
            <a:pPr marL="285750" marR="0" indent="-285750">
              <a:spcBef>
                <a:spcPts val="0"/>
              </a:spcBef>
              <a:spcAft>
                <a:spcPts val="0"/>
              </a:spcAft>
              <a:buFont typeface="Arial" panose="020B0604020202020204" pitchFamily="34" charset="0"/>
              <a:buChar char="•"/>
            </a:pPr>
            <a:r>
              <a:rPr lang="fr-CA" sz="1800" b="1" dirty="0">
                <a:effectLst/>
                <a:latin typeface="Arial" panose="020B0604020202020204" pitchFamily="34" charset="0"/>
                <a:cs typeface="Arial" panose="020B0604020202020204" pitchFamily="34" charset="0"/>
              </a:rPr>
              <a:t>Mesure 6 : </a:t>
            </a:r>
            <a:r>
              <a:rPr lang="fr-CA" sz="1800" dirty="0">
                <a:effectLst/>
                <a:latin typeface="Arial" panose="020B0604020202020204" pitchFamily="34" charset="0"/>
                <a:cs typeface="Arial" panose="020B0604020202020204" pitchFamily="34" charset="0"/>
              </a:rPr>
              <a:t>Mobilité étudiante, main d’œuvre et attraction d’expertise de l’international </a:t>
            </a:r>
          </a:p>
        </p:txBody>
      </p:sp>
    </p:spTree>
    <p:extLst>
      <p:ext uri="{BB962C8B-B14F-4D97-AF65-F5344CB8AC3E}">
        <p14:creationId xmlns:p14="http://schemas.microsoft.com/office/powerpoint/2010/main" val="35087870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a:extLst>
              <a:ext uri="{FF2B5EF4-FFF2-40B4-BE49-F238E27FC236}">
                <a16:creationId xmlns:a16="http://schemas.microsoft.com/office/drawing/2014/main" id="{713AA4AE-364E-4CF1-976F-1841B97C01D7}"/>
              </a:ext>
            </a:extLst>
          </p:cNvPr>
          <p:cNvSpPr>
            <a:spLocks noGrp="1"/>
          </p:cNvSpPr>
          <p:nvPr>
            <p:ph type="sldNum" sz="quarter" idx="12"/>
          </p:nvPr>
        </p:nvSpPr>
        <p:spPr/>
        <p:txBody>
          <a:bodyPr/>
          <a:lstStyle/>
          <a:p>
            <a:fld id="{B43E51F0-8C1C-6947-A24D-FE2F878B0EA4}" type="slidenum">
              <a:rPr lang="fr-FR" smtClean="0"/>
              <a:t>4</a:t>
            </a:fld>
            <a:endParaRPr lang="fr-FR"/>
          </a:p>
        </p:txBody>
      </p:sp>
      <p:sp>
        <p:nvSpPr>
          <p:cNvPr id="5" name="Titre 1">
            <a:extLst>
              <a:ext uri="{FF2B5EF4-FFF2-40B4-BE49-F238E27FC236}">
                <a16:creationId xmlns:a16="http://schemas.microsoft.com/office/drawing/2014/main" id="{E04A38B1-5B45-4D0C-A0E7-F4201565FF5C}"/>
              </a:ext>
            </a:extLst>
          </p:cNvPr>
          <p:cNvSpPr txBox="1">
            <a:spLocks/>
          </p:cNvSpPr>
          <p:nvPr/>
        </p:nvSpPr>
        <p:spPr>
          <a:xfrm>
            <a:off x="832894" y="604356"/>
            <a:ext cx="11062447" cy="455906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457200" indent="-457200" algn="just">
              <a:buFont typeface="Wingdings" panose="05000000000000000000" pitchFamily="2" charset="2"/>
              <a:buChar char="Ø"/>
            </a:pPr>
            <a:r>
              <a:rPr lang="fr-CA" sz="2400" dirty="0">
                <a:latin typeface="Arial" panose="020B0604020202020204" pitchFamily="34" charset="0"/>
                <a:cs typeface="Arial" panose="020B0604020202020204" pitchFamily="34" charset="0"/>
              </a:rPr>
              <a:t>Mesure 3 de l’entente : </a:t>
            </a:r>
            <a:r>
              <a:rPr lang="fr-CA" sz="2400" b="1" i="1" dirty="0">
                <a:latin typeface="Arial" panose="020B0604020202020204" pitchFamily="34" charset="0"/>
                <a:cs typeface="Arial" panose="020B0604020202020204" pitchFamily="34" charset="0"/>
              </a:rPr>
              <a:t>Augmentation de la capacité de recherche </a:t>
            </a:r>
            <a:r>
              <a:rPr lang="fr-CA" sz="2400" b="1" i="1" dirty="0" err="1">
                <a:latin typeface="Arial" panose="020B0604020202020204" pitchFamily="34" charset="0"/>
                <a:cs typeface="Arial" panose="020B0604020202020204" pitchFamily="34" charset="0"/>
              </a:rPr>
              <a:t>interétablissements</a:t>
            </a:r>
            <a:r>
              <a:rPr lang="fr-CA" sz="2400" b="1" i="1" dirty="0">
                <a:latin typeface="Arial" panose="020B0604020202020204" pitchFamily="34" charset="0"/>
                <a:cs typeface="Arial" panose="020B0604020202020204" pitchFamily="34" charset="0"/>
              </a:rPr>
              <a:t> et </a:t>
            </a:r>
            <a:r>
              <a:rPr lang="fr-CA" sz="2400" b="1" i="1" dirty="0" err="1">
                <a:latin typeface="Arial" panose="020B0604020202020204" pitchFamily="34" charset="0"/>
                <a:cs typeface="Arial" panose="020B0604020202020204" pitchFamily="34" charset="0"/>
              </a:rPr>
              <a:t>interordres</a:t>
            </a:r>
            <a:r>
              <a:rPr lang="fr-CA" sz="2400" b="1" i="1" dirty="0">
                <a:latin typeface="Arial" panose="020B0604020202020204" pitchFamily="34" charset="0"/>
                <a:cs typeface="Arial" panose="020B0604020202020204" pitchFamily="34" charset="0"/>
              </a:rPr>
              <a:t> </a:t>
            </a:r>
          </a:p>
          <a:p>
            <a:pPr marL="457200" indent="-457200" algn="just">
              <a:buFont typeface="Wingdings" panose="05000000000000000000" pitchFamily="2" charset="2"/>
              <a:buChar char="Ø"/>
            </a:pPr>
            <a:endParaRPr lang="fr-CA" sz="2800" b="1" i="1" dirty="0">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Ø"/>
            </a:pPr>
            <a:endParaRPr lang="fr-CA" sz="2800" b="1" i="1" dirty="0">
              <a:latin typeface="Arial" panose="020B0604020202020204" pitchFamily="34" charset="0"/>
              <a:cs typeface="Arial" panose="020B0604020202020204" pitchFamily="34" charset="0"/>
            </a:endParaRPr>
          </a:p>
          <a:p>
            <a:pPr marL="800100" lvl="1" indent="-342900" fontAlgn="ctr">
              <a:lnSpc>
                <a:spcPct val="150000"/>
              </a:lnSpc>
              <a:buFont typeface="Arial" panose="020B0604020202020204" pitchFamily="34" charset="0"/>
              <a:buChar char="•"/>
            </a:pPr>
            <a:r>
              <a:rPr lang="fr-CA" sz="2000" i="1" dirty="0">
                <a:solidFill>
                  <a:schemeClr val="tx1">
                    <a:lumMod val="50000"/>
                    <a:lumOff val="50000"/>
                  </a:schemeClr>
                </a:solidFill>
                <a:latin typeface="Arial" panose="020B0604020202020204" pitchFamily="34" charset="0"/>
                <a:cs typeface="Arial" panose="020B0604020202020204" pitchFamily="34" charset="0"/>
              </a:rPr>
              <a:t>Appel à projets en hydrogène vert </a:t>
            </a:r>
          </a:p>
          <a:p>
            <a:pPr marL="800100" lvl="1" indent="-342900" fontAlgn="ctr">
              <a:lnSpc>
                <a:spcPct val="150000"/>
              </a:lnSpc>
              <a:buFont typeface="Arial" panose="020B0604020202020204" pitchFamily="34" charset="0"/>
              <a:buChar char="•"/>
            </a:pPr>
            <a:r>
              <a:rPr lang="fr-CA" sz="2000" i="1" dirty="0">
                <a:solidFill>
                  <a:schemeClr val="tx1">
                    <a:lumMod val="50000"/>
                    <a:lumOff val="50000"/>
                  </a:schemeClr>
                </a:solidFill>
                <a:latin typeface="Arial" panose="020B0604020202020204" pitchFamily="34" charset="0"/>
                <a:cs typeface="Arial" panose="020B0604020202020204" pitchFamily="34" charset="0"/>
              </a:rPr>
              <a:t>Appel à projets en bioénergies</a:t>
            </a:r>
          </a:p>
          <a:p>
            <a:pPr marL="800100" lvl="1" indent="-342900" fontAlgn="ctr">
              <a:lnSpc>
                <a:spcPct val="150000"/>
              </a:lnSpc>
              <a:buFont typeface="Arial" panose="020B0604020202020204" pitchFamily="34" charset="0"/>
              <a:buChar char="•"/>
            </a:pPr>
            <a:r>
              <a:rPr lang="fr-CA" sz="2000" b="1" i="1" dirty="0">
                <a:solidFill>
                  <a:srgbClr val="FF0000"/>
                </a:solidFill>
                <a:effectLst/>
                <a:latin typeface="Arial" panose="020B0604020202020204" pitchFamily="34" charset="0"/>
                <a:cs typeface="Arial" panose="020B0604020202020204" pitchFamily="34" charset="0"/>
              </a:rPr>
              <a:t>Appel </a:t>
            </a:r>
            <a:r>
              <a:rPr lang="fr-CA" sz="2000" b="1" i="1" dirty="0">
                <a:solidFill>
                  <a:srgbClr val="FF0000"/>
                </a:solidFill>
                <a:latin typeface="Arial" panose="020B0604020202020204" pitchFamily="34" charset="0"/>
                <a:cs typeface="Arial" panose="020B0604020202020204" pitchFamily="34" charset="0"/>
              </a:rPr>
              <a:t>à</a:t>
            </a:r>
            <a:r>
              <a:rPr lang="fr-CA" sz="2000" b="1" i="1" dirty="0">
                <a:solidFill>
                  <a:srgbClr val="FF0000"/>
                </a:solidFill>
                <a:effectLst/>
                <a:latin typeface="Arial" panose="020B0604020202020204" pitchFamily="34" charset="0"/>
                <a:cs typeface="Arial" panose="020B0604020202020204" pitchFamily="34" charset="0"/>
              </a:rPr>
              <a:t> projets basé sur les besoins du milieu </a:t>
            </a:r>
          </a:p>
          <a:p>
            <a:pPr marL="800100" lvl="1" indent="-342900" fontAlgn="ctr">
              <a:lnSpc>
                <a:spcPct val="150000"/>
              </a:lnSpc>
              <a:buFont typeface="Arial" panose="020B0604020202020204" pitchFamily="34" charset="0"/>
              <a:buChar char="•"/>
            </a:pPr>
            <a:r>
              <a:rPr lang="fr-CA" sz="2000" i="1" dirty="0">
                <a:solidFill>
                  <a:schemeClr val="bg1">
                    <a:lumMod val="50000"/>
                  </a:schemeClr>
                </a:solidFill>
                <a:effectLst/>
                <a:latin typeface="Arial" panose="020B0604020202020204" pitchFamily="34" charset="0"/>
                <a:cs typeface="Arial" panose="020B0604020202020204" pitchFamily="34" charset="0"/>
              </a:rPr>
              <a:t>Appel </a:t>
            </a:r>
            <a:r>
              <a:rPr lang="fr-CA" sz="2000" i="1" dirty="0">
                <a:solidFill>
                  <a:schemeClr val="bg1">
                    <a:lumMod val="50000"/>
                  </a:schemeClr>
                </a:solidFill>
                <a:latin typeface="Arial" panose="020B0604020202020204" pitchFamily="34" charset="0"/>
                <a:cs typeface="Arial" panose="020B0604020202020204" pitchFamily="34" charset="0"/>
              </a:rPr>
              <a:t>à</a:t>
            </a:r>
            <a:r>
              <a:rPr lang="fr-CA" sz="2000" i="1" dirty="0">
                <a:solidFill>
                  <a:schemeClr val="bg1">
                    <a:lumMod val="50000"/>
                  </a:schemeClr>
                </a:solidFill>
                <a:effectLst/>
                <a:latin typeface="Arial" panose="020B0604020202020204" pitchFamily="34" charset="0"/>
                <a:cs typeface="Arial" panose="020B0604020202020204" pitchFamily="34" charset="0"/>
              </a:rPr>
              <a:t> projets pratiques sociales innovantes phase 1 et phase 2</a:t>
            </a:r>
          </a:p>
          <a:p>
            <a:pPr marL="457200" indent="-457200" algn="just">
              <a:buFont typeface="Wingdings" panose="05000000000000000000" pitchFamily="2" charset="2"/>
              <a:buChar char="Ø"/>
            </a:pPr>
            <a:endParaRPr lang="fr-CA" sz="2800" b="1"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593965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E8B33EA-BC2F-4F28-BC1D-FC446A9688D7}"/>
              </a:ext>
            </a:extLst>
          </p:cNvPr>
          <p:cNvSpPr>
            <a:spLocks noGrp="1"/>
          </p:cNvSpPr>
          <p:nvPr>
            <p:ph type="title"/>
          </p:nvPr>
        </p:nvSpPr>
        <p:spPr/>
        <p:txBody>
          <a:bodyPr>
            <a:normAutofit/>
          </a:bodyPr>
          <a:lstStyle/>
          <a:p>
            <a:r>
              <a:rPr lang="fr-CA" sz="3600" b="1" dirty="0">
                <a:latin typeface="Arial" panose="020B0604020202020204" pitchFamily="34" charset="0"/>
                <a:cs typeface="Arial" panose="020B0604020202020204" pitchFamily="34" charset="0"/>
              </a:rPr>
              <a:t>Trois subventions seront attribuées</a:t>
            </a:r>
          </a:p>
        </p:txBody>
      </p:sp>
      <p:sp>
        <p:nvSpPr>
          <p:cNvPr id="3" name="Espace réservé du contenu 2">
            <a:extLst>
              <a:ext uri="{FF2B5EF4-FFF2-40B4-BE49-F238E27FC236}">
                <a16:creationId xmlns:a16="http://schemas.microsoft.com/office/drawing/2014/main" id="{5BE20368-7A74-10BD-F452-E7AE233187A0}"/>
              </a:ext>
            </a:extLst>
          </p:cNvPr>
          <p:cNvSpPr>
            <a:spLocks noGrp="1"/>
          </p:cNvSpPr>
          <p:nvPr>
            <p:ph idx="1"/>
          </p:nvPr>
        </p:nvSpPr>
        <p:spPr/>
        <p:txBody>
          <a:bodyPr/>
          <a:lstStyle/>
          <a:p>
            <a:r>
              <a:rPr lang="fr-CA" sz="2400" dirty="0">
                <a:effectLst/>
                <a:latin typeface="Arial" panose="020B0604020202020204" pitchFamily="34" charset="0"/>
                <a:ea typeface="Times New Roman" panose="02020603050405020304" pitchFamily="18" charset="0"/>
                <a:cs typeface="Times New Roman" panose="02020603050405020304" pitchFamily="18" charset="0"/>
              </a:rPr>
              <a:t>Un montant total de 350 000$ sera attribué à des projets de recherche </a:t>
            </a:r>
            <a:r>
              <a:rPr lang="fr-CA" sz="2400" dirty="0" err="1">
                <a:effectLst/>
                <a:latin typeface="Arial" panose="020B0604020202020204" pitchFamily="34" charset="0"/>
                <a:ea typeface="Times New Roman" panose="02020603050405020304" pitchFamily="18" charset="0"/>
                <a:cs typeface="Times New Roman" panose="02020603050405020304" pitchFamily="18" charset="0"/>
              </a:rPr>
              <a:t>interordres</a:t>
            </a:r>
            <a:r>
              <a:rPr lang="fr-CA" sz="2400" dirty="0">
                <a:effectLst/>
                <a:latin typeface="Arial" panose="020B0604020202020204" pitchFamily="34" charset="0"/>
                <a:ea typeface="Times New Roman" panose="02020603050405020304" pitchFamily="18" charset="0"/>
                <a:cs typeface="Times New Roman" panose="02020603050405020304" pitchFamily="18" charset="0"/>
              </a:rPr>
              <a:t> en réponse aux besoins du milieu, plus précisément</a:t>
            </a:r>
            <a:r>
              <a:rPr lang="fr-CA" sz="2400" dirty="0">
                <a:latin typeface="Arial" panose="020B0604020202020204" pitchFamily="34" charset="0"/>
                <a:ea typeface="Times New Roman" panose="02020603050405020304" pitchFamily="18" charset="0"/>
                <a:cs typeface="Times New Roman" panose="02020603050405020304" pitchFamily="18" charset="0"/>
              </a:rPr>
              <a:t>:</a:t>
            </a:r>
            <a:r>
              <a:rPr lang="fr-CA" sz="2400" dirty="0">
                <a:effectLst/>
                <a:latin typeface="Arial" panose="020B0604020202020204" pitchFamily="34" charset="0"/>
                <a:ea typeface="Times New Roman" panose="02020603050405020304" pitchFamily="18" charset="0"/>
                <a:cs typeface="Times New Roman" panose="02020603050405020304" pitchFamily="18" charset="0"/>
              </a:rPr>
              <a:t> </a:t>
            </a:r>
          </a:p>
          <a:p>
            <a:pPr lvl="1"/>
            <a:endParaRPr lang="fr-CA" sz="1800" b="1" dirty="0">
              <a:latin typeface="Arial" panose="020B0604020202020204" pitchFamily="34" charset="0"/>
              <a:ea typeface="Times New Roman" panose="02020603050405020304" pitchFamily="18" charset="0"/>
              <a:cs typeface="Times New Roman" panose="02020603050405020304" pitchFamily="18" charset="0"/>
            </a:endParaRPr>
          </a:p>
          <a:p>
            <a:pPr lvl="1"/>
            <a:r>
              <a:rPr lang="fr-CA" sz="1800" b="1" dirty="0">
                <a:latin typeface="Arial" panose="020B0604020202020204" pitchFamily="34" charset="0"/>
                <a:ea typeface="Times New Roman" panose="02020603050405020304" pitchFamily="18" charset="0"/>
                <a:cs typeface="Times New Roman" panose="02020603050405020304" pitchFamily="18" charset="0"/>
              </a:rPr>
              <a:t>U</a:t>
            </a:r>
            <a:r>
              <a:rPr lang="fr-CA" sz="1800" b="1" dirty="0">
                <a:effectLst/>
                <a:latin typeface="Arial" panose="020B0604020202020204" pitchFamily="34" charset="0"/>
                <a:ea typeface="Times New Roman" panose="02020603050405020304" pitchFamily="18" charset="0"/>
                <a:cs typeface="Times New Roman" panose="02020603050405020304" pitchFamily="18" charset="0"/>
              </a:rPr>
              <a:t>n montant de 250 000$ sera attribué à une vitrine technologique</a:t>
            </a:r>
            <a:r>
              <a:rPr lang="fr-CA" sz="1800" dirty="0">
                <a:effectLst/>
                <a:latin typeface="Arial" panose="020B0604020202020204" pitchFamily="34" charset="0"/>
                <a:ea typeface="Times New Roman" panose="02020603050405020304" pitchFamily="18" charset="0"/>
                <a:cs typeface="Times New Roman" panose="02020603050405020304" pitchFamily="18" charset="0"/>
              </a:rPr>
              <a:t> </a:t>
            </a:r>
          </a:p>
          <a:p>
            <a:pPr lvl="1"/>
            <a:endParaRPr lang="fr-CA" sz="1800" b="1" dirty="0">
              <a:latin typeface="Arial" panose="020B0604020202020204" pitchFamily="34" charset="0"/>
              <a:ea typeface="Times New Roman" panose="02020603050405020304" pitchFamily="18" charset="0"/>
              <a:cs typeface="Times New Roman" panose="02020603050405020304" pitchFamily="18" charset="0"/>
            </a:endParaRPr>
          </a:p>
          <a:p>
            <a:pPr lvl="1"/>
            <a:r>
              <a:rPr lang="fr-CA" sz="1800" b="1" dirty="0">
                <a:latin typeface="Arial" panose="020B0604020202020204" pitchFamily="34" charset="0"/>
                <a:ea typeface="Times New Roman" panose="02020603050405020304" pitchFamily="18" charset="0"/>
                <a:cs typeface="Times New Roman" panose="02020603050405020304" pitchFamily="18" charset="0"/>
              </a:rPr>
              <a:t>D</a:t>
            </a:r>
            <a:r>
              <a:rPr lang="fr-CA" sz="1800" b="1" dirty="0">
                <a:effectLst/>
                <a:latin typeface="Arial" panose="020B0604020202020204" pitchFamily="34" charset="0"/>
                <a:ea typeface="Times New Roman" panose="02020603050405020304" pitchFamily="18" charset="0"/>
                <a:cs typeface="Times New Roman" panose="02020603050405020304" pitchFamily="18" charset="0"/>
              </a:rPr>
              <a:t>eux montants de 50 000$ seront attribués à deux projets de recherche </a:t>
            </a:r>
            <a:r>
              <a:rPr lang="fr-CA" sz="1800" b="1" dirty="0" err="1">
                <a:effectLst/>
                <a:latin typeface="Arial" panose="020B0604020202020204" pitchFamily="34" charset="0"/>
                <a:ea typeface="Times New Roman" panose="02020603050405020304" pitchFamily="18" charset="0"/>
                <a:cs typeface="Times New Roman" panose="02020603050405020304" pitchFamily="18" charset="0"/>
              </a:rPr>
              <a:t>interordres</a:t>
            </a:r>
            <a:r>
              <a:rPr lang="fr-CA" sz="1800" dirty="0">
                <a:effectLst/>
                <a:latin typeface="Arial" panose="020B0604020202020204" pitchFamily="34" charset="0"/>
                <a:ea typeface="Times New Roman" panose="02020603050405020304" pitchFamily="18" charset="0"/>
                <a:cs typeface="Times New Roman" panose="02020603050405020304" pitchFamily="18" charset="0"/>
              </a:rPr>
              <a:t> en réponse aux besoins du milieu. L’un de ces projets de recherche devra toucher au domaine de l’hydrogène; l’autre, au domaine des bioénergies.</a:t>
            </a:r>
          </a:p>
          <a:p>
            <a:pPr lvl="1"/>
            <a:endParaRPr lang="fr-CA" sz="1800" dirty="0">
              <a:latin typeface="Arial" panose="020B0604020202020204" pitchFamily="34" charset="0"/>
              <a:ea typeface="Times New Roman" panose="02020603050405020304" pitchFamily="18" charset="0"/>
              <a:cs typeface="Times New Roman" panose="02020603050405020304" pitchFamily="18" charset="0"/>
            </a:endParaRPr>
          </a:p>
          <a:p>
            <a:pPr lvl="1"/>
            <a:r>
              <a:rPr lang="fr-CA" sz="1800" b="1" dirty="0">
                <a:effectLst/>
                <a:latin typeface="Arial" panose="020B0604020202020204" pitchFamily="34" charset="0"/>
                <a:ea typeface="Times New Roman" panose="02020603050405020304" pitchFamily="18" charset="0"/>
                <a:cs typeface="Times New Roman" panose="02020603050405020304" pitchFamily="18" charset="0"/>
              </a:rPr>
              <a:t>Nombre de projets de recherche financés : 3</a:t>
            </a:r>
          </a:p>
          <a:p>
            <a:pPr marL="457200" lvl="1" indent="0">
              <a:buNone/>
            </a:pPr>
            <a:endParaRPr lang="fr-CA" sz="1800" b="1" dirty="0">
              <a:effectLst/>
              <a:latin typeface="Arial" panose="020B0604020202020204" pitchFamily="34" charset="0"/>
              <a:ea typeface="Times New Roman" panose="02020603050405020304" pitchFamily="18" charset="0"/>
              <a:cs typeface="Times New Roman" panose="02020603050405020304" pitchFamily="18" charset="0"/>
            </a:endParaRPr>
          </a:p>
          <a:p>
            <a:pPr lvl="1"/>
            <a:r>
              <a:rPr lang="fr-CA" sz="1800" b="1" dirty="0">
                <a:latin typeface="Arial" panose="020B0604020202020204" pitchFamily="34" charset="0"/>
                <a:ea typeface="Times New Roman" panose="02020603050405020304" pitchFamily="18" charset="0"/>
                <a:cs typeface="Times New Roman" panose="02020603050405020304" pitchFamily="18" charset="0"/>
              </a:rPr>
              <a:t>D</a:t>
            </a:r>
            <a:r>
              <a:rPr lang="fr-CA" sz="1800" b="1" dirty="0">
                <a:effectLst/>
                <a:latin typeface="Arial" panose="020B0604020202020204" pitchFamily="34" charset="0"/>
                <a:ea typeface="Times New Roman" panose="02020603050405020304" pitchFamily="18" charset="0"/>
                <a:cs typeface="Times New Roman" panose="02020603050405020304" pitchFamily="18" charset="0"/>
              </a:rPr>
              <a:t>urée du financement : 12 mois</a:t>
            </a:r>
            <a:endParaRPr lang="fr-CA" sz="1800" dirty="0">
              <a:effectLst/>
              <a:latin typeface="Times New Roman" panose="02020603050405020304" pitchFamily="18" charset="0"/>
              <a:ea typeface="Times New Roman" panose="02020603050405020304" pitchFamily="18" charset="0"/>
            </a:endParaRPr>
          </a:p>
          <a:p>
            <a:endParaRPr lang="fr-CA" dirty="0"/>
          </a:p>
        </p:txBody>
      </p:sp>
      <p:sp>
        <p:nvSpPr>
          <p:cNvPr id="4" name="Espace réservé du numéro de diapositive 3">
            <a:extLst>
              <a:ext uri="{FF2B5EF4-FFF2-40B4-BE49-F238E27FC236}">
                <a16:creationId xmlns:a16="http://schemas.microsoft.com/office/drawing/2014/main" id="{1E95C692-AA77-58DD-F34A-73ACE6C190CD}"/>
              </a:ext>
            </a:extLst>
          </p:cNvPr>
          <p:cNvSpPr>
            <a:spLocks noGrp="1"/>
          </p:cNvSpPr>
          <p:nvPr>
            <p:ph type="sldNum" sz="quarter" idx="12"/>
          </p:nvPr>
        </p:nvSpPr>
        <p:spPr/>
        <p:txBody>
          <a:bodyPr/>
          <a:lstStyle/>
          <a:p>
            <a:fld id="{B43E51F0-8C1C-6947-A24D-FE2F878B0EA4}" type="slidenum">
              <a:rPr lang="fr-FR" smtClean="0"/>
              <a:t>5</a:t>
            </a:fld>
            <a:endParaRPr lang="fr-FR"/>
          </a:p>
        </p:txBody>
      </p:sp>
    </p:spTree>
    <p:extLst>
      <p:ext uri="{BB962C8B-B14F-4D97-AF65-F5344CB8AC3E}">
        <p14:creationId xmlns:p14="http://schemas.microsoft.com/office/powerpoint/2010/main" val="32632441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3CEAA01-0F11-9F99-0AB2-CB25C7A8EAE3}"/>
              </a:ext>
            </a:extLst>
          </p:cNvPr>
          <p:cNvSpPr>
            <a:spLocks noGrp="1"/>
          </p:cNvSpPr>
          <p:nvPr>
            <p:ph type="title"/>
          </p:nvPr>
        </p:nvSpPr>
        <p:spPr/>
        <p:txBody>
          <a:bodyPr>
            <a:normAutofit/>
          </a:bodyPr>
          <a:lstStyle/>
          <a:p>
            <a:r>
              <a:rPr lang="fr-CA" sz="3600" b="1" dirty="0">
                <a:latin typeface="Arial" panose="020B0604020202020204" pitchFamily="34" charset="0"/>
                <a:ea typeface="Times New Roman" panose="02020603050405020304" pitchFamily="18" charset="0"/>
                <a:cs typeface="Times New Roman" panose="02020603050405020304" pitchFamily="18" charset="0"/>
              </a:rPr>
              <a:t>V</a:t>
            </a:r>
            <a:r>
              <a:rPr lang="fr-CA" sz="3600" b="1" dirty="0">
                <a:effectLst/>
                <a:latin typeface="Arial" panose="020B0604020202020204" pitchFamily="34" charset="0"/>
                <a:ea typeface="Times New Roman" panose="02020603050405020304" pitchFamily="18" charset="0"/>
                <a:cs typeface="Times New Roman" panose="02020603050405020304" pitchFamily="18" charset="0"/>
              </a:rPr>
              <a:t>itrine technologique ?</a:t>
            </a:r>
            <a:endParaRPr lang="fr-CA" sz="3600" dirty="0"/>
          </a:p>
        </p:txBody>
      </p:sp>
      <p:sp>
        <p:nvSpPr>
          <p:cNvPr id="3" name="Espace réservé du contenu 2">
            <a:extLst>
              <a:ext uri="{FF2B5EF4-FFF2-40B4-BE49-F238E27FC236}">
                <a16:creationId xmlns:a16="http://schemas.microsoft.com/office/drawing/2014/main" id="{E79055A2-999D-92EB-9F73-0442CC5A15BF}"/>
              </a:ext>
            </a:extLst>
          </p:cNvPr>
          <p:cNvSpPr>
            <a:spLocks noGrp="1"/>
          </p:cNvSpPr>
          <p:nvPr>
            <p:ph idx="1"/>
          </p:nvPr>
        </p:nvSpPr>
        <p:spPr/>
        <p:txBody>
          <a:bodyPr>
            <a:normAutofit/>
          </a:bodyPr>
          <a:lstStyle/>
          <a:p>
            <a:pPr marL="0" indent="0">
              <a:spcAft>
                <a:spcPts val="400"/>
              </a:spcAft>
              <a:buNone/>
            </a:pPr>
            <a:r>
              <a:rPr lang="fr-CA" sz="1800" dirty="0">
                <a:effectLst/>
                <a:latin typeface="Arial" panose="020B0604020202020204" pitchFamily="34" charset="0"/>
                <a:ea typeface="Times New Roman" panose="02020603050405020304" pitchFamily="18" charset="0"/>
                <a:cs typeface="Arial" panose="020B0604020202020204" pitchFamily="34" charset="0"/>
              </a:rPr>
              <a:t>Une vitrine technologique consiste en la démonstration ou en l’utilisation d’un produit ou d’un procédé en situation réelle d’opération chez un partenaire (public ou privé au Canada), indépendant à l’établissement réalisant le projet sous les conditions suivantes : </a:t>
            </a:r>
          </a:p>
          <a:p>
            <a:pPr marL="342900" lvl="0" indent="-342900">
              <a:lnSpc>
                <a:spcPct val="107000"/>
              </a:lnSpc>
              <a:buFont typeface="Symbol" panose="05050102010706020507" pitchFamily="18" charset="2"/>
              <a:buChar char=""/>
            </a:pPr>
            <a:r>
              <a:rPr lang="fr-CA" sz="1800" dirty="0">
                <a:effectLst/>
                <a:latin typeface="Arial" panose="020B0604020202020204" pitchFamily="34" charset="0"/>
                <a:ea typeface="Calibri" panose="020F0502020204030204" pitchFamily="34" charset="0"/>
                <a:cs typeface="Arial" panose="020B0604020202020204" pitchFamily="34" charset="0"/>
              </a:rPr>
              <a:t>Le développement du produit ou du procédé est terminé et il est prêt à être commercialisé. Cependant, des ajustements mineurs peuvent être réalisés au cours de la réalisation de la vitrine technologique ou après la réalisation de la vitrine technologique ;</a:t>
            </a:r>
          </a:p>
          <a:p>
            <a:pPr marL="342900" lvl="0" indent="-342900">
              <a:lnSpc>
                <a:spcPct val="107000"/>
              </a:lnSpc>
              <a:buFont typeface="Symbol" panose="05050102010706020507" pitchFamily="18" charset="2"/>
              <a:buChar char=""/>
            </a:pPr>
            <a:r>
              <a:rPr lang="fr-CA" sz="1800" dirty="0">
                <a:effectLst/>
                <a:latin typeface="Arial" panose="020B0604020202020204" pitchFamily="34" charset="0"/>
                <a:ea typeface="Calibri" panose="020F0502020204030204" pitchFamily="34" charset="0"/>
                <a:cs typeface="Arial" panose="020B0604020202020204" pitchFamily="34" charset="0"/>
              </a:rPr>
              <a:t>La vitrine technologique doit être essentielle pour atténuer la perception des risques technologiques ou financiers des clients éventuels de l’utilisation du produit ou du procédé ;</a:t>
            </a:r>
          </a:p>
          <a:p>
            <a:pPr marL="342900" lvl="0" indent="-342900">
              <a:lnSpc>
                <a:spcPct val="107000"/>
              </a:lnSpc>
              <a:spcAft>
                <a:spcPts val="800"/>
              </a:spcAft>
              <a:buFont typeface="Symbol" panose="05050102010706020507" pitchFamily="18" charset="2"/>
              <a:buChar char=""/>
            </a:pPr>
            <a:r>
              <a:rPr lang="fr-CA" sz="1800" dirty="0">
                <a:effectLst/>
                <a:latin typeface="Arial" panose="020B0604020202020204" pitchFamily="34" charset="0"/>
                <a:ea typeface="Calibri" panose="020F0502020204030204" pitchFamily="34" charset="0"/>
                <a:cs typeface="Arial" panose="020B0604020202020204" pitchFamily="34" charset="0"/>
              </a:rPr>
              <a:t>Des clients potentiels doivent pouvoir visiter la vitrine technologique ou des données probantes pertinentes doivent être mises à la disposition des clients potentiels. </a:t>
            </a:r>
          </a:p>
          <a:p>
            <a:pPr marL="0" indent="0">
              <a:spcAft>
                <a:spcPts val="400"/>
              </a:spcAft>
              <a:buNone/>
            </a:pPr>
            <a:r>
              <a:rPr lang="fr-CA" sz="1800" dirty="0">
                <a:effectLst/>
                <a:latin typeface="Arial" panose="020B0604020202020204" pitchFamily="34" charset="0"/>
                <a:ea typeface="Times New Roman" panose="02020603050405020304" pitchFamily="18" charset="0"/>
                <a:cs typeface="Arial" panose="020B0604020202020204" pitchFamily="34" charset="0"/>
              </a:rPr>
              <a:t>La mise en place d’une vitrine technologique chez un partenaire est priorisée, mais une vitrine technologique pourrait exceptionnellement être mise en place chez le promoteur du projet compte tenu de la situation particulière du projet.</a:t>
            </a:r>
          </a:p>
          <a:p>
            <a:endParaRPr lang="fr-CA" dirty="0">
              <a:latin typeface="Arial" panose="020B0604020202020204" pitchFamily="34" charset="0"/>
              <a:cs typeface="Arial" panose="020B0604020202020204" pitchFamily="34" charset="0"/>
            </a:endParaRPr>
          </a:p>
        </p:txBody>
      </p:sp>
      <p:sp>
        <p:nvSpPr>
          <p:cNvPr id="4" name="Espace réservé du numéro de diapositive 3">
            <a:extLst>
              <a:ext uri="{FF2B5EF4-FFF2-40B4-BE49-F238E27FC236}">
                <a16:creationId xmlns:a16="http://schemas.microsoft.com/office/drawing/2014/main" id="{CBD460CA-F233-2CC9-B64D-DC40B7E0C378}"/>
              </a:ext>
            </a:extLst>
          </p:cNvPr>
          <p:cNvSpPr>
            <a:spLocks noGrp="1"/>
          </p:cNvSpPr>
          <p:nvPr>
            <p:ph type="sldNum" sz="quarter" idx="12"/>
          </p:nvPr>
        </p:nvSpPr>
        <p:spPr/>
        <p:txBody>
          <a:bodyPr/>
          <a:lstStyle/>
          <a:p>
            <a:fld id="{B43E51F0-8C1C-6947-A24D-FE2F878B0EA4}" type="slidenum">
              <a:rPr lang="fr-FR" smtClean="0"/>
              <a:t>6</a:t>
            </a:fld>
            <a:endParaRPr lang="fr-FR"/>
          </a:p>
        </p:txBody>
      </p:sp>
    </p:spTree>
    <p:extLst>
      <p:ext uri="{BB962C8B-B14F-4D97-AF65-F5344CB8AC3E}">
        <p14:creationId xmlns:p14="http://schemas.microsoft.com/office/powerpoint/2010/main" val="11680225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022160C-89F4-40D2-B9AC-A7C6DE8F4D01}"/>
              </a:ext>
            </a:extLst>
          </p:cNvPr>
          <p:cNvSpPr>
            <a:spLocks noGrp="1"/>
          </p:cNvSpPr>
          <p:nvPr>
            <p:ph type="title"/>
          </p:nvPr>
        </p:nvSpPr>
        <p:spPr/>
        <p:txBody>
          <a:bodyPr>
            <a:normAutofit/>
          </a:bodyPr>
          <a:lstStyle/>
          <a:p>
            <a:r>
              <a:rPr lang="fr-CA" sz="3600" b="1" dirty="0">
                <a:solidFill>
                  <a:srgbClr val="000000"/>
                </a:solidFill>
                <a:effectLst/>
                <a:latin typeface="Arial" panose="020B0604020202020204" pitchFamily="34" charset="0"/>
                <a:ea typeface="Times New Roman" panose="02020603050405020304" pitchFamily="18" charset="0"/>
              </a:rPr>
              <a:t>Rappel sur les </a:t>
            </a:r>
            <a:r>
              <a:rPr lang="fr-CA" sz="3600" b="1" dirty="0">
                <a:solidFill>
                  <a:srgbClr val="000000"/>
                </a:solidFill>
                <a:latin typeface="Arial" panose="020B0604020202020204" pitchFamily="34" charset="0"/>
                <a:ea typeface="Times New Roman" panose="02020603050405020304" pitchFamily="18" charset="0"/>
              </a:rPr>
              <a:t>o</a:t>
            </a:r>
            <a:r>
              <a:rPr lang="fr-CA" sz="3600" b="1" dirty="0">
                <a:solidFill>
                  <a:srgbClr val="000000"/>
                </a:solidFill>
                <a:effectLst/>
                <a:latin typeface="Arial" panose="020B0604020202020204" pitchFamily="34" charset="0"/>
                <a:ea typeface="Times New Roman" panose="02020603050405020304" pitchFamily="18" charset="0"/>
              </a:rPr>
              <a:t>bjectifs du financement </a:t>
            </a:r>
            <a:endParaRPr lang="fr-CA" sz="3600" dirty="0"/>
          </a:p>
        </p:txBody>
      </p:sp>
      <p:sp>
        <p:nvSpPr>
          <p:cNvPr id="3" name="Espace réservé du contenu 2">
            <a:extLst>
              <a:ext uri="{FF2B5EF4-FFF2-40B4-BE49-F238E27FC236}">
                <a16:creationId xmlns:a16="http://schemas.microsoft.com/office/drawing/2014/main" id="{29797109-9EC1-4A5E-BD49-1D31C7CC941F}"/>
              </a:ext>
            </a:extLst>
          </p:cNvPr>
          <p:cNvSpPr>
            <a:spLocks noGrp="1"/>
          </p:cNvSpPr>
          <p:nvPr>
            <p:ph idx="1"/>
          </p:nvPr>
        </p:nvSpPr>
        <p:spPr>
          <a:xfrm>
            <a:off x="838200" y="1687513"/>
            <a:ext cx="10515600" cy="4351338"/>
          </a:xfrm>
        </p:spPr>
        <p:txBody>
          <a:bodyPr>
            <a:normAutofit lnSpcReduction="10000"/>
          </a:bodyPr>
          <a:lstStyle/>
          <a:p>
            <a:pPr marL="342900" lvl="0" indent="-342900" algn="just">
              <a:lnSpc>
                <a:spcPct val="100000"/>
              </a:lnSpc>
              <a:spcAft>
                <a:spcPts val="800"/>
              </a:spcAft>
              <a:buFont typeface="Symbol" panose="05050102010706020507" pitchFamily="18" charset="2"/>
              <a:buChar char=""/>
            </a:pPr>
            <a:r>
              <a:rPr lang="fr-CA" sz="2000" dirty="0">
                <a:solidFill>
                  <a:srgbClr val="000000"/>
                </a:solidFill>
                <a:effectLst/>
                <a:latin typeface="Arial" panose="020B0604020202020204" pitchFamily="34" charset="0"/>
                <a:ea typeface="Calibri" panose="020F0502020204030204" pitchFamily="34" charset="0"/>
                <a:cs typeface="Arial" panose="020B0604020202020204" pitchFamily="34" charset="0"/>
              </a:rPr>
              <a:t>Augmentation de la </a:t>
            </a:r>
            <a:r>
              <a:rPr lang="fr-CA" sz="2000" b="1" dirty="0">
                <a:solidFill>
                  <a:srgbClr val="000000"/>
                </a:solidFill>
                <a:effectLst/>
                <a:latin typeface="Arial" panose="020B0604020202020204" pitchFamily="34" charset="0"/>
                <a:ea typeface="Calibri" panose="020F0502020204030204" pitchFamily="34" charset="0"/>
                <a:cs typeface="Arial" panose="020B0604020202020204" pitchFamily="34" charset="0"/>
              </a:rPr>
              <a:t>capacité de recherche </a:t>
            </a:r>
            <a:r>
              <a:rPr lang="fr-CA" sz="20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interétablissements</a:t>
            </a:r>
            <a:r>
              <a:rPr lang="fr-CA" sz="2000" dirty="0">
                <a:solidFill>
                  <a:srgbClr val="000000"/>
                </a:solidFill>
                <a:effectLst/>
                <a:latin typeface="Arial" panose="020B0604020202020204" pitchFamily="34" charset="0"/>
                <a:ea typeface="Calibri" panose="020F0502020204030204" pitchFamily="34" charset="0"/>
                <a:cs typeface="Arial" panose="020B0604020202020204" pitchFamily="34" charset="0"/>
              </a:rPr>
              <a:t> et </a:t>
            </a:r>
            <a:r>
              <a:rPr lang="fr-CA" sz="20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interordres</a:t>
            </a:r>
            <a:r>
              <a:rPr lang="fr-CA" sz="2000" dirty="0">
                <a:solidFill>
                  <a:srgbClr val="000000"/>
                </a:solidFill>
                <a:effectLst/>
                <a:latin typeface="Arial" panose="020B0604020202020204" pitchFamily="34" charset="0"/>
                <a:ea typeface="Calibri" panose="020F0502020204030204" pitchFamily="34" charset="0"/>
                <a:cs typeface="Arial" panose="020B0604020202020204" pitchFamily="34" charset="0"/>
              </a:rPr>
              <a:t> dans le domaine des bioénergies et de l’hydrogène vert, plus spécifiquement pour répondre aux besoins des milieux preneurs (ex. : municipalité, industrie, groupe de citoyens) :</a:t>
            </a:r>
            <a:endParaRPr lang="fr-CA" sz="2000" dirty="0">
              <a:effectLst/>
              <a:latin typeface="Arial" panose="020B0604020202020204" pitchFamily="34" charset="0"/>
              <a:ea typeface="Calibri" panose="020F0502020204030204" pitchFamily="34" charset="0"/>
              <a:cs typeface="Arial" panose="020B0604020202020204" pitchFamily="34" charset="0"/>
            </a:endParaRPr>
          </a:p>
          <a:p>
            <a:pPr marL="742950" lvl="1" indent="-285750" algn="just">
              <a:lnSpc>
                <a:spcPct val="100000"/>
              </a:lnSpc>
              <a:spcAft>
                <a:spcPts val="800"/>
              </a:spcAft>
              <a:buFont typeface="Courier New" panose="02070309020205020404" pitchFamily="49" charset="0"/>
              <a:buChar char="o"/>
            </a:pPr>
            <a:r>
              <a:rPr lang="fr-CA" sz="2000" b="1" dirty="0">
                <a:solidFill>
                  <a:srgbClr val="000000"/>
                </a:solidFill>
                <a:effectLst/>
                <a:latin typeface="Arial" panose="020B0604020202020204" pitchFamily="34" charset="0"/>
                <a:ea typeface="Calibri" panose="020F0502020204030204" pitchFamily="34" charset="0"/>
                <a:cs typeface="Arial" panose="020B0604020202020204" pitchFamily="34" charset="0"/>
              </a:rPr>
              <a:t>Développer de nouvelles compétences</a:t>
            </a:r>
            <a:r>
              <a:rPr lang="fr-CA" sz="20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approches ou de nouveaux procédés ;</a:t>
            </a:r>
            <a:endParaRPr lang="fr-CA" sz="2000" dirty="0">
              <a:effectLst/>
              <a:latin typeface="Arial" panose="020B0604020202020204" pitchFamily="34" charset="0"/>
              <a:ea typeface="Calibri" panose="020F0502020204030204" pitchFamily="34" charset="0"/>
              <a:cs typeface="Arial" panose="020B0604020202020204" pitchFamily="34" charset="0"/>
            </a:endParaRPr>
          </a:p>
          <a:p>
            <a:pPr marL="742950" lvl="1" indent="-285750" algn="just">
              <a:lnSpc>
                <a:spcPct val="100000"/>
              </a:lnSpc>
              <a:spcAft>
                <a:spcPts val="800"/>
              </a:spcAft>
              <a:buFont typeface="Courier New" panose="02070309020205020404" pitchFamily="49" charset="0"/>
              <a:buChar char="o"/>
            </a:pPr>
            <a:r>
              <a:rPr lang="fr-CA" sz="2000" dirty="0">
                <a:solidFill>
                  <a:srgbClr val="000000"/>
                </a:solidFill>
                <a:effectLst/>
                <a:latin typeface="Arial" panose="020B0604020202020204" pitchFamily="34" charset="0"/>
                <a:ea typeface="Calibri" panose="020F0502020204030204" pitchFamily="34" charset="0"/>
                <a:cs typeface="Arial" panose="020B0604020202020204" pitchFamily="34" charset="0"/>
              </a:rPr>
              <a:t>Renforcer les pôles de recherche actifs dans ces domaines ;</a:t>
            </a:r>
            <a:endParaRPr lang="fr-CA" sz="2000" dirty="0">
              <a:effectLst/>
              <a:latin typeface="Arial" panose="020B0604020202020204" pitchFamily="34" charset="0"/>
              <a:ea typeface="Calibri" panose="020F0502020204030204" pitchFamily="34" charset="0"/>
              <a:cs typeface="Arial" panose="020B0604020202020204" pitchFamily="34" charset="0"/>
            </a:endParaRPr>
          </a:p>
          <a:p>
            <a:pPr marL="342900" lvl="0" indent="-342900" algn="just">
              <a:lnSpc>
                <a:spcPct val="100000"/>
              </a:lnSpc>
              <a:spcAft>
                <a:spcPts val="800"/>
              </a:spcAft>
              <a:buFont typeface="Symbol" panose="05050102010706020507" pitchFamily="18" charset="2"/>
              <a:buChar char=""/>
            </a:pPr>
            <a:r>
              <a:rPr lang="fr-CA" sz="2000" dirty="0">
                <a:solidFill>
                  <a:srgbClr val="000000"/>
                </a:solidFill>
                <a:effectLst/>
                <a:latin typeface="Arial" panose="020B0604020202020204" pitchFamily="34" charset="0"/>
                <a:ea typeface="Calibri" panose="020F0502020204030204" pitchFamily="34" charset="0"/>
                <a:cs typeface="Arial" panose="020B0604020202020204" pitchFamily="34" charset="0"/>
              </a:rPr>
              <a:t>Mettre en place et développer des collaborations entre différents acteurs de la chaîne d’innovation au Québec :</a:t>
            </a:r>
            <a:endParaRPr lang="fr-CA" sz="2000" dirty="0">
              <a:effectLst/>
              <a:latin typeface="Arial" panose="020B0604020202020204" pitchFamily="34" charset="0"/>
              <a:ea typeface="Calibri" panose="020F0502020204030204" pitchFamily="34" charset="0"/>
              <a:cs typeface="Arial" panose="020B0604020202020204" pitchFamily="34" charset="0"/>
            </a:endParaRPr>
          </a:p>
          <a:p>
            <a:pPr marL="742950" lvl="1" indent="-285750" algn="just">
              <a:lnSpc>
                <a:spcPct val="100000"/>
              </a:lnSpc>
              <a:spcAft>
                <a:spcPts val="800"/>
              </a:spcAft>
              <a:buFont typeface="Courier New" panose="02070309020205020404" pitchFamily="49" charset="0"/>
              <a:buChar char="o"/>
            </a:pPr>
            <a:r>
              <a:rPr lang="fr-CA" sz="2000" dirty="0">
                <a:solidFill>
                  <a:srgbClr val="000000"/>
                </a:solidFill>
                <a:effectLst/>
                <a:latin typeface="Arial" panose="020B0604020202020204" pitchFamily="34" charset="0"/>
                <a:ea typeface="Calibri" panose="020F0502020204030204" pitchFamily="34" charset="0"/>
                <a:cs typeface="Arial" panose="020B0604020202020204" pitchFamily="34" charset="0"/>
              </a:rPr>
              <a:t>Explorer les collaborations </a:t>
            </a:r>
            <a:r>
              <a:rPr lang="fr-CA" sz="20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interordres</a:t>
            </a:r>
            <a:r>
              <a:rPr lang="fr-CA" sz="20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fr-CA" sz="20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interétablissements</a:t>
            </a:r>
            <a:r>
              <a:rPr lang="fr-CA" sz="2000" dirty="0">
                <a:solidFill>
                  <a:srgbClr val="000000"/>
                </a:solidFill>
                <a:effectLst/>
                <a:latin typeface="Arial" panose="020B0604020202020204" pitchFamily="34" charset="0"/>
                <a:ea typeface="Calibri" panose="020F0502020204030204" pitchFamily="34" charset="0"/>
                <a:cs typeface="Arial" panose="020B0604020202020204" pitchFamily="34" charset="0"/>
              </a:rPr>
              <a:t> et intersectoriels au sein des filières hydrogène vert et bioénergies ;</a:t>
            </a:r>
            <a:endParaRPr lang="fr-CA" sz="2000" dirty="0">
              <a:effectLst/>
              <a:latin typeface="Arial" panose="020B0604020202020204" pitchFamily="34" charset="0"/>
              <a:ea typeface="Calibri" panose="020F0502020204030204" pitchFamily="34" charset="0"/>
              <a:cs typeface="Arial" panose="020B0604020202020204" pitchFamily="34" charset="0"/>
            </a:endParaRPr>
          </a:p>
          <a:p>
            <a:pPr marL="742950" lvl="1" indent="-285750" algn="just">
              <a:lnSpc>
                <a:spcPct val="100000"/>
              </a:lnSpc>
              <a:spcAft>
                <a:spcPts val="800"/>
              </a:spcAft>
              <a:buFont typeface="Courier New" panose="02070309020205020404" pitchFamily="49" charset="0"/>
              <a:buChar char="o"/>
            </a:pPr>
            <a:r>
              <a:rPr lang="fr-CA" sz="2000" dirty="0">
                <a:solidFill>
                  <a:srgbClr val="000000"/>
                </a:solidFill>
                <a:effectLst/>
                <a:latin typeface="Arial" panose="020B0604020202020204" pitchFamily="34" charset="0"/>
                <a:ea typeface="Calibri" panose="020F0502020204030204" pitchFamily="34" charset="0"/>
                <a:cs typeface="Arial" panose="020B0604020202020204" pitchFamily="34" charset="0"/>
              </a:rPr>
              <a:t>Encourager la formation de consortium qui intègre les plus d’acteurs possibles de la chaîne d’innovation (R&amp;D, démonstration et commercialisation).</a:t>
            </a:r>
            <a:endParaRPr lang="fr-CA" sz="20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p>
            <a:pPr>
              <a:lnSpc>
                <a:spcPct val="150000"/>
              </a:lnSpc>
            </a:pPr>
            <a:endParaRPr lang="fr-CA" dirty="0">
              <a:noFill/>
            </a:endParaRPr>
          </a:p>
        </p:txBody>
      </p:sp>
      <p:sp>
        <p:nvSpPr>
          <p:cNvPr id="4" name="Espace réservé du numéro de diapositive 3">
            <a:extLst>
              <a:ext uri="{FF2B5EF4-FFF2-40B4-BE49-F238E27FC236}">
                <a16:creationId xmlns:a16="http://schemas.microsoft.com/office/drawing/2014/main" id="{461C7098-A8FF-44F2-A440-C455995D1E51}"/>
              </a:ext>
            </a:extLst>
          </p:cNvPr>
          <p:cNvSpPr>
            <a:spLocks noGrp="1"/>
          </p:cNvSpPr>
          <p:nvPr>
            <p:ph type="sldNum" sz="quarter" idx="12"/>
          </p:nvPr>
        </p:nvSpPr>
        <p:spPr/>
        <p:txBody>
          <a:bodyPr/>
          <a:lstStyle/>
          <a:p>
            <a:fld id="{B43E51F0-8C1C-6947-A24D-FE2F878B0EA4}" type="slidenum">
              <a:rPr lang="fr-FR" smtClean="0"/>
              <a:t>7</a:t>
            </a:fld>
            <a:endParaRPr lang="fr-FR"/>
          </a:p>
        </p:txBody>
      </p:sp>
    </p:spTree>
    <p:extLst>
      <p:ext uri="{BB962C8B-B14F-4D97-AF65-F5344CB8AC3E}">
        <p14:creationId xmlns:p14="http://schemas.microsoft.com/office/powerpoint/2010/main" val="41132462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A8ABA050-19A5-4F06-AFFC-CE316F4D9194}"/>
              </a:ext>
            </a:extLst>
          </p:cNvPr>
          <p:cNvSpPr>
            <a:spLocks noGrp="1"/>
          </p:cNvSpPr>
          <p:nvPr>
            <p:ph idx="1"/>
          </p:nvPr>
        </p:nvSpPr>
        <p:spPr>
          <a:xfrm>
            <a:off x="899159" y="1728216"/>
            <a:ext cx="10255623" cy="4135971"/>
          </a:xfrm>
        </p:spPr>
        <p:txBody>
          <a:bodyPr>
            <a:noAutofit/>
          </a:bodyPr>
          <a:lstStyle/>
          <a:p>
            <a:pPr algn="just">
              <a:lnSpc>
                <a:spcPts val="1155"/>
              </a:lnSpc>
              <a:spcAft>
                <a:spcPts val="800"/>
              </a:spcAft>
            </a:pPr>
            <a:r>
              <a:rPr lang="fr-CA" sz="1400" dirty="0">
                <a:solidFill>
                  <a:srgbClr val="000000"/>
                </a:solidFill>
                <a:effectLst/>
                <a:latin typeface="Arial" panose="020B0604020202020204" pitchFamily="34" charset="0"/>
                <a:ea typeface="Calibri" panose="020F0502020204030204" pitchFamily="34" charset="0"/>
                <a:cs typeface="Arial" panose="020B0604020202020204" pitchFamily="34" charset="0"/>
              </a:rPr>
              <a:t>Le sujet de recherche doit être en lien avec la Stratégie québécoise sur l’hydrogène vert et les bioénergies </a:t>
            </a:r>
            <a:r>
              <a:rPr lang="fr-CA" sz="1400" u="sng" dirty="0">
                <a:solidFill>
                  <a:srgbClr val="0000FF"/>
                </a:solidFill>
                <a:effectLst/>
                <a:latin typeface="Arial" panose="020B0604020202020204" pitchFamily="34" charset="0"/>
                <a:ea typeface="Calibri" panose="020F0502020204030204" pitchFamily="34" charset="0"/>
                <a:cs typeface="Arial" panose="020B0604020202020204" pitchFamily="34" charset="0"/>
                <a:hlinkClick r:id="rId3"/>
              </a:rPr>
              <a:t>https://www.quebec.ca/gouvernement/politiques-orientations/strategie-hydrogene-vert-bioenergies</a:t>
            </a:r>
            <a:r>
              <a:rPr lang="fr-CA" sz="1400" u="sng" dirty="0">
                <a:solidFill>
                  <a:srgbClr val="0000FF"/>
                </a:solidFill>
                <a:effectLst/>
                <a:latin typeface="Arial" panose="020B0604020202020204" pitchFamily="34" charset="0"/>
                <a:ea typeface="Calibri" panose="020F0502020204030204" pitchFamily="34" charset="0"/>
                <a:cs typeface="Arial" panose="020B0604020202020204" pitchFamily="34" charset="0"/>
              </a:rPr>
              <a:t>.</a:t>
            </a:r>
            <a:r>
              <a:rPr lang="fr-CA" sz="14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Ainsi, le projet doit couvrir au moins un des aspects suivants : production, conversion, stockage ou utilisation de l’hydrogène vert et les bioénergies ;</a:t>
            </a:r>
            <a:endParaRPr lang="fr-CA" sz="1400" dirty="0">
              <a:effectLst/>
              <a:latin typeface="Arial" panose="020B0604020202020204" pitchFamily="34" charset="0"/>
              <a:ea typeface="Calibri" panose="020F0502020204030204" pitchFamily="34" charset="0"/>
              <a:cs typeface="Arial" panose="020B0604020202020204" pitchFamily="34" charset="0"/>
            </a:endParaRPr>
          </a:p>
          <a:p>
            <a:pPr algn="just">
              <a:lnSpc>
                <a:spcPts val="1155"/>
              </a:lnSpc>
              <a:spcAft>
                <a:spcPts val="800"/>
              </a:spcAft>
            </a:pPr>
            <a:r>
              <a:rPr lang="fr-CA" sz="1400" dirty="0">
                <a:solidFill>
                  <a:srgbClr val="000000"/>
                </a:solidFill>
                <a:effectLst/>
                <a:latin typeface="Arial" panose="020B0604020202020204" pitchFamily="34" charset="0"/>
                <a:ea typeface="Calibri" panose="020F0502020204030204" pitchFamily="34" charset="0"/>
                <a:cs typeface="Arial" panose="020B0604020202020204" pitchFamily="34" charset="0"/>
              </a:rPr>
              <a:t>Le projet doit également porter sur au moins l’une des </a:t>
            </a:r>
            <a:r>
              <a:rPr lang="fr-CA" sz="1400" b="1" dirty="0">
                <a:solidFill>
                  <a:srgbClr val="000000"/>
                </a:solidFill>
                <a:effectLst/>
                <a:latin typeface="Arial" panose="020B0604020202020204" pitchFamily="34" charset="0"/>
                <a:ea typeface="Calibri" panose="020F0502020204030204" pitchFamily="34" charset="0"/>
                <a:cs typeface="Arial" panose="020B0604020202020204" pitchFamily="34" charset="0"/>
              </a:rPr>
              <a:t>thématiques </a:t>
            </a:r>
            <a:r>
              <a:rPr lang="fr-CA" sz="1400" dirty="0">
                <a:solidFill>
                  <a:srgbClr val="000000"/>
                </a:solidFill>
                <a:effectLst/>
                <a:latin typeface="Arial" panose="020B0604020202020204" pitchFamily="34" charset="0"/>
                <a:ea typeface="Calibri" panose="020F0502020204030204" pitchFamily="34" charset="0"/>
                <a:cs typeface="Arial" panose="020B0604020202020204" pitchFamily="34" charset="0"/>
              </a:rPr>
              <a:t>suivantes, identifiées comme des besoins du milieu :</a:t>
            </a:r>
            <a:endParaRPr lang="fr-CA" sz="1400" dirty="0">
              <a:effectLst/>
              <a:latin typeface="Arial" panose="020B0604020202020204" pitchFamily="34" charset="0"/>
              <a:ea typeface="Calibri" panose="020F0502020204030204" pitchFamily="34" charset="0"/>
              <a:cs typeface="Arial" panose="020B0604020202020204" pitchFamily="34" charset="0"/>
            </a:endParaRPr>
          </a:p>
          <a:p>
            <a:pPr marL="742950" lvl="1" indent="-285750" algn="just">
              <a:lnSpc>
                <a:spcPct val="107000"/>
              </a:lnSpc>
              <a:buFont typeface="+mj-lt"/>
              <a:buAutoNum type="alphaLcPeriod"/>
            </a:pPr>
            <a:r>
              <a:rPr lang="fr-CA" sz="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Technologies de production d'hydrogène vert : encourager le développement de technologies efficaces et durables pour la production d'hydrogène à partir de sources renouvelables telles que l'électrolyse de l'eau alimentée par des énergies renouvelables.</a:t>
            </a:r>
            <a:endParaRPr lang="fr-CA" sz="1200" dirty="0">
              <a:effectLst/>
              <a:latin typeface="Arial" panose="020B0604020202020204" pitchFamily="34" charset="0"/>
              <a:ea typeface="Calibri" panose="020F0502020204030204" pitchFamily="34" charset="0"/>
              <a:cs typeface="Arial" panose="020B0604020202020204" pitchFamily="34" charset="0"/>
            </a:endParaRPr>
          </a:p>
          <a:p>
            <a:pPr marL="742950" lvl="1" indent="-285750" algn="just">
              <a:lnSpc>
                <a:spcPct val="107000"/>
              </a:lnSpc>
              <a:buFont typeface="+mj-lt"/>
              <a:buAutoNum type="alphaLcPeriod"/>
            </a:pPr>
            <a:r>
              <a:rPr lang="fr-CA" sz="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Stockage et transport d'hydrogène : proposer des solutions innovantes pour le stockage et le transport sécuritaire et efficace de l'hydrogène vert, y compris le stockage sous forme liquide, solide ou gazeuse, ainsi que les infrastructures associées.</a:t>
            </a:r>
            <a:endParaRPr lang="fr-CA" sz="1200" dirty="0">
              <a:effectLst/>
              <a:latin typeface="Arial" panose="020B0604020202020204" pitchFamily="34" charset="0"/>
              <a:ea typeface="Calibri" panose="020F0502020204030204" pitchFamily="34" charset="0"/>
              <a:cs typeface="Arial" panose="020B0604020202020204" pitchFamily="34" charset="0"/>
            </a:endParaRPr>
          </a:p>
          <a:p>
            <a:pPr marL="742950" lvl="1" indent="-285750" algn="just">
              <a:lnSpc>
                <a:spcPct val="107000"/>
              </a:lnSpc>
              <a:buFont typeface="+mj-lt"/>
              <a:buAutoNum type="alphaLcPeriod"/>
            </a:pPr>
            <a:r>
              <a:rPr lang="fr-CA" sz="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Intégration dans les réseaux énergétiques : innover sur les moyens d'intégrer l'hydrogène vert et les bioénergies dans les réseaux énergétiques existants, y compris les réseaux de gaz naturel et les systèmes électriques, en mettant l'accent sur la flexibilité et l'optimisation du système.</a:t>
            </a:r>
            <a:endParaRPr lang="fr-CA" sz="1200" dirty="0">
              <a:effectLst/>
              <a:latin typeface="Arial" panose="020B0604020202020204" pitchFamily="34" charset="0"/>
              <a:ea typeface="Calibri" panose="020F0502020204030204" pitchFamily="34" charset="0"/>
              <a:cs typeface="Arial" panose="020B0604020202020204" pitchFamily="34" charset="0"/>
            </a:endParaRPr>
          </a:p>
          <a:p>
            <a:pPr marL="742950" lvl="1" indent="-285750" algn="just">
              <a:lnSpc>
                <a:spcPct val="107000"/>
              </a:lnSpc>
              <a:buFont typeface="+mj-lt"/>
              <a:buAutoNum type="alphaLcPeriod"/>
            </a:pPr>
            <a:r>
              <a:rPr lang="fr-CA" sz="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Applications industrielles et commerciales de l'hydrogène vert : créer de nouvelles solutions favorables à l'utilisation de l'hydrogène vert dans divers secteurs industriels, tels que la chimie, le transport, la production d'électricité et la mobilité, en soutenant le développement de technologies et de processus adaptés.</a:t>
            </a:r>
            <a:endParaRPr lang="fr-CA" sz="1200" dirty="0">
              <a:effectLst/>
              <a:latin typeface="Arial" panose="020B0604020202020204" pitchFamily="34" charset="0"/>
              <a:ea typeface="Calibri" panose="020F0502020204030204" pitchFamily="34" charset="0"/>
              <a:cs typeface="Arial" panose="020B0604020202020204" pitchFamily="34" charset="0"/>
            </a:endParaRPr>
          </a:p>
          <a:p>
            <a:pPr marL="742950" lvl="1" indent="-285750" algn="just">
              <a:lnSpc>
                <a:spcPct val="107000"/>
              </a:lnSpc>
              <a:buFont typeface="+mj-lt"/>
              <a:buAutoNum type="alphaLcPeriod"/>
            </a:pPr>
            <a:r>
              <a:rPr lang="fr-CA" sz="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Valorisation des bioénergies : structurer et développer l'utilisation de ressources biologiques renouvelables pour la production d'énergie, en mettant l'accent sur les biocarburants, le biogaz, le biocarburant et les bioproduits chimiques, tout en veillant à minimiser l'impact environnemental et à assurer la durabilité des approvisionnements.</a:t>
            </a:r>
            <a:endParaRPr lang="fr-CA" sz="1200" dirty="0">
              <a:effectLst/>
              <a:latin typeface="Arial" panose="020B0604020202020204" pitchFamily="34" charset="0"/>
              <a:ea typeface="Calibri" panose="020F0502020204030204" pitchFamily="34" charset="0"/>
              <a:cs typeface="Arial" panose="020B0604020202020204" pitchFamily="34" charset="0"/>
            </a:endParaRPr>
          </a:p>
          <a:p>
            <a:pPr marL="742950" lvl="1" indent="-285750" algn="just">
              <a:lnSpc>
                <a:spcPct val="107000"/>
              </a:lnSpc>
              <a:spcAft>
                <a:spcPts val="800"/>
              </a:spcAft>
              <a:buFont typeface="+mj-lt"/>
              <a:buAutoNum type="alphaLcPeriod"/>
            </a:pPr>
            <a:r>
              <a:rPr lang="fr-CA" sz="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Systèmes énergétiques intégrés : promouvoir les approches intégrées qui combinent la production d'hydrogène vert et les bioénergies avec d'autres sources d'énergie renouvelable, telles que l'énergie solaire et éolienne, pour créer des systèmes énergétiques polyvalents et résilients.</a:t>
            </a:r>
            <a:endParaRPr lang="fr-CA" sz="1200" dirty="0">
              <a:effectLst/>
              <a:latin typeface="Arial" panose="020B0604020202020204" pitchFamily="34" charset="0"/>
              <a:ea typeface="Calibri" panose="020F0502020204030204" pitchFamily="34" charset="0"/>
              <a:cs typeface="Arial" panose="020B0604020202020204" pitchFamily="34" charset="0"/>
            </a:endParaRPr>
          </a:p>
        </p:txBody>
      </p:sp>
      <p:sp>
        <p:nvSpPr>
          <p:cNvPr id="4" name="Espace réservé du numéro de diapositive 3">
            <a:extLst>
              <a:ext uri="{FF2B5EF4-FFF2-40B4-BE49-F238E27FC236}">
                <a16:creationId xmlns:a16="http://schemas.microsoft.com/office/drawing/2014/main" id="{31162D56-2832-4A7F-A76D-B608392CD036}"/>
              </a:ext>
            </a:extLst>
          </p:cNvPr>
          <p:cNvSpPr>
            <a:spLocks noGrp="1"/>
          </p:cNvSpPr>
          <p:nvPr>
            <p:ph type="sldNum" sz="quarter" idx="12"/>
          </p:nvPr>
        </p:nvSpPr>
        <p:spPr/>
        <p:txBody>
          <a:bodyPr/>
          <a:lstStyle/>
          <a:p>
            <a:fld id="{B43E51F0-8C1C-6947-A24D-FE2F878B0EA4}" type="slidenum">
              <a:rPr lang="fr-FR" smtClean="0"/>
              <a:t>8</a:t>
            </a:fld>
            <a:endParaRPr lang="fr-FR"/>
          </a:p>
        </p:txBody>
      </p:sp>
      <p:sp>
        <p:nvSpPr>
          <p:cNvPr id="8" name="Titre 1">
            <a:extLst>
              <a:ext uri="{FF2B5EF4-FFF2-40B4-BE49-F238E27FC236}">
                <a16:creationId xmlns:a16="http://schemas.microsoft.com/office/drawing/2014/main" id="{16CF34A7-F84A-47FA-B365-863CFBA0DCA8}"/>
              </a:ext>
            </a:extLst>
          </p:cNvPr>
          <p:cNvSpPr>
            <a:spLocks noGrp="1"/>
          </p:cNvSpPr>
          <p:nvPr>
            <p:ph type="title"/>
          </p:nvPr>
        </p:nvSpPr>
        <p:spPr>
          <a:xfrm>
            <a:off x="838200" y="365125"/>
            <a:ext cx="10515600" cy="1325563"/>
          </a:xfrm>
        </p:spPr>
        <p:txBody>
          <a:bodyPr>
            <a:normAutofit/>
          </a:bodyPr>
          <a:lstStyle/>
          <a:p>
            <a:r>
              <a:rPr lang="fr-CA" sz="3600" b="1" dirty="0">
                <a:solidFill>
                  <a:srgbClr val="000000"/>
                </a:solidFill>
                <a:effectLst/>
                <a:latin typeface="Arial" panose="020B0604020202020204" pitchFamily="34" charset="0"/>
                <a:ea typeface="Times New Roman" panose="02020603050405020304" pitchFamily="18" charset="0"/>
              </a:rPr>
              <a:t>Modalités de l’appel à projets</a:t>
            </a:r>
            <a:endParaRPr lang="fr-CA" sz="3600" dirty="0"/>
          </a:p>
        </p:txBody>
      </p:sp>
    </p:spTree>
    <p:extLst>
      <p:ext uri="{BB962C8B-B14F-4D97-AF65-F5344CB8AC3E}">
        <p14:creationId xmlns:p14="http://schemas.microsoft.com/office/powerpoint/2010/main" val="41008324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A8ABA050-19A5-4F06-AFFC-CE316F4D9194}"/>
              </a:ext>
            </a:extLst>
          </p:cNvPr>
          <p:cNvSpPr>
            <a:spLocks noGrp="1"/>
          </p:cNvSpPr>
          <p:nvPr>
            <p:ph idx="1"/>
          </p:nvPr>
        </p:nvSpPr>
        <p:spPr>
          <a:xfrm>
            <a:off x="838200" y="1570315"/>
            <a:ext cx="10599420" cy="4931704"/>
          </a:xfrm>
        </p:spPr>
        <p:txBody>
          <a:bodyPr>
            <a:noAutofit/>
          </a:bodyPr>
          <a:lstStyle/>
          <a:p>
            <a:pPr algn="just">
              <a:lnSpc>
                <a:spcPct val="107000"/>
              </a:lnSpc>
              <a:spcAft>
                <a:spcPts val="400"/>
              </a:spcAft>
            </a:pPr>
            <a:r>
              <a:rPr lang="fr-CA" sz="2000" dirty="0">
                <a:solidFill>
                  <a:srgbClr val="000000"/>
                </a:solidFill>
                <a:effectLst/>
                <a:latin typeface="Arial" panose="020B0604020202020204" pitchFamily="34" charset="0"/>
                <a:ea typeface="Calibri" panose="020F0502020204030204" pitchFamily="34" charset="0"/>
                <a:cs typeface="Arial" panose="020B0604020202020204" pitchFamily="34" charset="0"/>
              </a:rPr>
              <a:t>La demande d’aide financière doit être égale ou inférieure aux 50 000 $ disponibles pour chacun des deux projets de recherche </a:t>
            </a:r>
            <a:r>
              <a:rPr lang="fr-CA" sz="20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interordres</a:t>
            </a:r>
            <a:r>
              <a:rPr lang="fr-CA" sz="2000" dirty="0">
                <a:solidFill>
                  <a:srgbClr val="000000"/>
                </a:solidFill>
                <a:effectLst/>
                <a:latin typeface="Arial" panose="020B0604020202020204" pitchFamily="34" charset="0"/>
                <a:ea typeface="Calibri" panose="020F0502020204030204" pitchFamily="34" charset="0"/>
                <a:cs typeface="Arial" panose="020B0604020202020204" pitchFamily="34" charset="0"/>
              </a:rPr>
              <a:t> en réponse aux besoins du milieu ou aux </a:t>
            </a:r>
            <a:r>
              <a:rPr lang="fr-CA" sz="2000" dirty="0">
                <a:solidFill>
                  <a:srgbClr val="000000"/>
                </a:solidFill>
                <a:latin typeface="Arial" panose="020B0604020202020204" pitchFamily="34" charset="0"/>
                <a:ea typeface="Calibri" panose="020F0502020204030204" pitchFamily="34" charset="0"/>
                <a:cs typeface="Arial" panose="020B0604020202020204" pitchFamily="34" charset="0"/>
              </a:rPr>
              <a:t>2</a:t>
            </a:r>
            <a:r>
              <a:rPr lang="fr-CA" sz="2000" dirty="0">
                <a:solidFill>
                  <a:srgbClr val="000000"/>
                </a:solidFill>
                <a:effectLst/>
                <a:latin typeface="Arial" panose="020B0604020202020204" pitchFamily="34" charset="0"/>
                <a:ea typeface="Calibri" panose="020F0502020204030204" pitchFamily="34" charset="0"/>
                <a:cs typeface="Arial" panose="020B0604020202020204" pitchFamily="34" charset="0"/>
              </a:rPr>
              <a:t>50 000$ pour un projet de vitrine technologique. Le financement requis doit être cohérent avec les travaux de recherche proposés dans le cadre du projet ainsi que l’envergure de son impact sur les filières de l’hydrogène vert et des bioénergies. Le comité de suivi se donne le droit de demander une révision du budget proposé, si nécessaire ;</a:t>
            </a:r>
            <a:endParaRPr lang="fr-CA" sz="2000" dirty="0">
              <a:effectLst/>
              <a:latin typeface="Arial" panose="020B0604020202020204" pitchFamily="34" charset="0"/>
              <a:ea typeface="Calibri" panose="020F0502020204030204" pitchFamily="34" charset="0"/>
              <a:cs typeface="Arial" panose="020B0604020202020204" pitchFamily="34" charset="0"/>
            </a:endParaRPr>
          </a:p>
          <a:p>
            <a:pPr algn="just">
              <a:lnSpc>
                <a:spcPct val="107000"/>
              </a:lnSpc>
            </a:pPr>
            <a:r>
              <a:rPr lang="fr-CA" sz="2000" dirty="0">
                <a:solidFill>
                  <a:srgbClr val="000000"/>
                </a:solidFill>
                <a:effectLst/>
                <a:latin typeface="Arial" panose="020B0604020202020204" pitchFamily="34" charset="0"/>
                <a:ea typeface="Calibri" panose="020F0502020204030204" pitchFamily="34" charset="0"/>
                <a:cs typeface="Arial" panose="020B0604020202020204" pitchFamily="34" charset="0"/>
              </a:rPr>
              <a:t>Au moment du dépôt d’une demande d’aide financière, chaque proposition de projet doit être portée par un </a:t>
            </a:r>
            <a:r>
              <a:rPr lang="fr-CA" sz="2000" b="1" cap="all" dirty="0">
                <a:solidFill>
                  <a:srgbClr val="000000"/>
                </a:solidFill>
                <a:effectLst/>
                <a:latin typeface="Arial" panose="020B0604020202020204" pitchFamily="34" charset="0"/>
                <a:ea typeface="Calibri" panose="020F0502020204030204" pitchFamily="34" charset="0"/>
                <a:cs typeface="Arial" panose="020B0604020202020204" pitchFamily="34" charset="0"/>
              </a:rPr>
              <a:t>CHERCHEUR membre du RQEI</a:t>
            </a:r>
            <a:r>
              <a:rPr lang="fr-CA" sz="2000" dirty="0">
                <a:solidFill>
                  <a:srgbClr val="000000"/>
                </a:solidFill>
                <a:effectLst/>
                <a:latin typeface="Arial" panose="020B0604020202020204" pitchFamily="34" charset="0"/>
                <a:ea typeface="Calibri" panose="020F0502020204030204" pitchFamily="34" charset="0"/>
                <a:cs typeface="Arial" panose="020B0604020202020204" pitchFamily="34" charset="0"/>
              </a:rPr>
              <a:t> et par un </a:t>
            </a:r>
            <a:r>
              <a:rPr lang="fr-CA" sz="2000" b="1" dirty="0">
                <a:solidFill>
                  <a:srgbClr val="000000"/>
                </a:solidFill>
                <a:effectLst/>
                <a:latin typeface="Arial" panose="020B0604020202020204" pitchFamily="34" charset="0"/>
                <a:ea typeface="Calibri" panose="020F0502020204030204" pitchFamily="34" charset="0"/>
                <a:cs typeface="Arial" panose="020B0604020202020204" pitchFamily="34" charset="0"/>
              </a:rPr>
              <a:t>CCTT</a:t>
            </a:r>
            <a:r>
              <a:rPr lang="fr-CA" sz="2000" b="1" cap="all" dirty="0">
                <a:solidFill>
                  <a:srgbClr val="000000"/>
                </a:solidFill>
                <a:effectLst/>
                <a:latin typeface="Arial" panose="020B0604020202020204" pitchFamily="34" charset="0"/>
                <a:ea typeface="Calibri" panose="020F0502020204030204" pitchFamily="34" charset="0"/>
                <a:cs typeface="Arial" panose="020B0604020202020204" pitchFamily="34" charset="0"/>
              </a:rPr>
              <a:t> membre de l’Escouade Énergie ;</a:t>
            </a:r>
          </a:p>
          <a:p>
            <a:pPr algn="just">
              <a:lnSpc>
                <a:spcPct val="107000"/>
              </a:lnSpc>
            </a:pPr>
            <a:r>
              <a:rPr lang="fr-CA" sz="2000" dirty="0">
                <a:solidFill>
                  <a:srgbClr val="000000"/>
                </a:solidFill>
                <a:effectLst/>
                <a:latin typeface="Arial" panose="020B0604020202020204" pitchFamily="34" charset="0"/>
                <a:ea typeface="Calibri" panose="020F0502020204030204" pitchFamily="34" charset="0"/>
                <a:cs typeface="Arial" panose="020B0604020202020204" pitchFamily="34" charset="0"/>
              </a:rPr>
              <a:t>Le projet doit inclure obligatoirement </a:t>
            </a:r>
            <a:r>
              <a:rPr lang="fr-CA" sz="2000" b="1" dirty="0">
                <a:solidFill>
                  <a:srgbClr val="000000"/>
                </a:solidFill>
                <a:effectLst/>
                <a:latin typeface="Arial" panose="020B0604020202020204" pitchFamily="34" charset="0"/>
                <a:ea typeface="Calibri" panose="020F0502020204030204" pitchFamily="34" charset="0"/>
                <a:cs typeface="Arial" panose="020B0604020202020204" pitchFamily="34" charset="0"/>
              </a:rPr>
              <a:t>un </a:t>
            </a:r>
            <a:r>
              <a:rPr lang="fr-CA" sz="2000" b="1" u="sng" dirty="0">
                <a:solidFill>
                  <a:srgbClr val="000000"/>
                </a:solidFill>
                <a:effectLst/>
                <a:latin typeface="Arial" panose="020B0604020202020204" pitchFamily="34" charset="0"/>
                <a:ea typeface="Calibri" panose="020F0502020204030204" pitchFamily="34" charset="0"/>
                <a:cs typeface="Arial" panose="020B0604020202020204" pitchFamily="34" charset="0"/>
              </a:rPr>
              <a:t>chercheur en sciences sociales </a:t>
            </a:r>
            <a:r>
              <a:rPr lang="fr-CA" sz="2000" b="1" dirty="0">
                <a:solidFill>
                  <a:srgbClr val="000000"/>
                </a:solidFill>
                <a:effectLst/>
                <a:latin typeface="Arial" panose="020B0604020202020204" pitchFamily="34" charset="0"/>
                <a:ea typeface="Calibri" panose="020F0502020204030204" pitchFamily="34" charset="0"/>
                <a:cs typeface="Arial" panose="020B0604020202020204" pitchFamily="34" charset="0"/>
              </a:rPr>
              <a:t>et un </a:t>
            </a:r>
            <a:r>
              <a:rPr lang="fr-CA" sz="2000" b="1" u="sng" dirty="0">
                <a:solidFill>
                  <a:srgbClr val="000000"/>
                </a:solidFill>
                <a:effectLst/>
                <a:latin typeface="Arial" panose="020B0604020202020204" pitchFamily="34" charset="0"/>
                <a:ea typeface="Calibri" panose="020F0502020204030204" pitchFamily="34" charset="0"/>
                <a:cs typeface="Arial" panose="020B0604020202020204" pitchFamily="34" charset="0"/>
              </a:rPr>
              <a:t>partenaire industriel </a:t>
            </a:r>
            <a:r>
              <a:rPr lang="fr-CA" sz="2000" b="1" dirty="0">
                <a:solidFill>
                  <a:srgbClr val="000000"/>
                </a:solidFill>
                <a:effectLst/>
                <a:latin typeface="Arial" panose="020B0604020202020204" pitchFamily="34" charset="0"/>
                <a:ea typeface="Calibri" panose="020F0502020204030204" pitchFamily="34" charset="0"/>
                <a:cs typeface="Arial" panose="020B0604020202020204" pitchFamily="34" charset="0"/>
              </a:rPr>
              <a:t>aviseur </a:t>
            </a:r>
            <a:r>
              <a:rPr lang="fr-CA" sz="2000" dirty="0">
                <a:solidFill>
                  <a:srgbClr val="000000"/>
                </a:solidFill>
                <a:effectLst/>
                <a:latin typeface="Arial" panose="020B0604020202020204" pitchFamily="34" charset="0"/>
                <a:ea typeface="Calibri" panose="020F0502020204030204" pitchFamily="34" charset="0"/>
                <a:cs typeface="Arial" panose="020B0604020202020204" pitchFamily="34" charset="0"/>
              </a:rPr>
              <a:t>(cette personne ne doit pas nécessairement être membre du RQEI ou de l’Escouade Énergie)</a:t>
            </a:r>
            <a:r>
              <a:rPr lang="fr-CA" sz="2000" b="1" cap="all" dirty="0">
                <a:solidFill>
                  <a:srgbClr val="000000"/>
                </a:solidFill>
                <a:latin typeface="Arial" panose="020B0604020202020204" pitchFamily="34" charset="0"/>
                <a:ea typeface="Calibri" panose="020F0502020204030204" pitchFamily="34" charset="0"/>
                <a:cs typeface="Arial" panose="020B0604020202020204" pitchFamily="34" charset="0"/>
              </a:rPr>
              <a:t>.</a:t>
            </a:r>
            <a:r>
              <a:rPr lang="fr-CA" sz="20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endParaRPr lang="fr-CA" sz="2000" dirty="0">
              <a:effectLst/>
              <a:latin typeface="Arial" panose="020B0604020202020204" pitchFamily="34" charset="0"/>
              <a:ea typeface="Calibri" panose="020F0502020204030204" pitchFamily="34" charset="0"/>
              <a:cs typeface="Arial" panose="020B0604020202020204" pitchFamily="34" charset="0"/>
            </a:endParaRPr>
          </a:p>
        </p:txBody>
      </p:sp>
      <p:sp>
        <p:nvSpPr>
          <p:cNvPr id="4" name="Espace réservé du numéro de diapositive 3">
            <a:extLst>
              <a:ext uri="{FF2B5EF4-FFF2-40B4-BE49-F238E27FC236}">
                <a16:creationId xmlns:a16="http://schemas.microsoft.com/office/drawing/2014/main" id="{31162D56-2832-4A7F-A76D-B608392CD036}"/>
              </a:ext>
            </a:extLst>
          </p:cNvPr>
          <p:cNvSpPr>
            <a:spLocks noGrp="1"/>
          </p:cNvSpPr>
          <p:nvPr>
            <p:ph type="sldNum" sz="quarter" idx="12"/>
          </p:nvPr>
        </p:nvSpPr>
        <p:spPr/>
        <p:txBody>
          <a:bodyPr/>
          <a:lstStyle/>
          <a:p>
            <a:fld id="{B43E51F0-8C1C-6947-A24D-FE2F878B0EA4}" type="slidenum">
              <a:rPr lang="fr-FR" smtClean="0"/>
              <a:t>9</a:t>
            </a:fld>
            <a:endParaRPr lang="fr-FR"/>
          </a:p>
        </p:txBody>
      </p:sp>
      <p:sp>
        <p:nvSpPr>
          <p:cNvPr id="8" name="Titre 1">
            <a:extLst>
              <a:ext uri="{FF2B5EF4-FFF2-40B4-BE49-F238E27FC236}">
                <a16:creationId xmlns:a16="http://schemas.microsoft.com/office/drawing/2014/main" id="{E84B166E-41FB-23D6-8E0B-455980C35182}"/>
              </a:ext>
            </a:extLst>
          </p:cNvPr>
          <p:cNvSpPr>
            <a:spLocks noGrp="1"/>
          </p:cNvSpPr>
          <p:nvPr>
            <p:ph type="title"/>
          </p:nvPr>
        </p:nvSpPr>
        <p:spPr>
          <a:xfrm>
            <a:off x="838200" y="365125"/>
            <a:ext cx="10515600" cy="1325563"/>
          </a:xfrm>
        </p:spPr>
        <p:txBody>
          <a:bodyPr>
            <a:normAutofit/>
          </a:bodyPr>
          <a:lstStyle/>
          <a:p>
            <a:r>
              <a:rPr lang="fr-CA" sz="3600" b="1" dirty="0">
                <a:solidFill>
                  <a:srgbClr val="000000"/>
                </a:solidFill>
                <a:effectLst/>
                <a:latin typeface="Arial" panose="020B0604020202020204" pitchFamily="34" charset="0"/>
                <a:ea typeface="Times New Roman" panose="02020603050405020304" pitchFamily="18" charset="0"/>
              </a:rPr>
              <a:t>Modalités de l’appel à projets</a:t>
            </a:r>
            <a:endParaRPr lang="fr-CA" sz="3600" dirty="0"/>
          </a:p>
        </p:txBody>
      </p:sp>
    </p:spTree>
    <p:extLst>
      <p:ext uri="{BB962C8B-B14F-4D97-AF65-F5344CB8AC3E}">
        <p14:creationId xmlns:p14="http://schemas.microsoft.com/office/powerpoint/2010/main" val="102516762"/>
      </p:ext>
    </p:extLst>
  </p:cSld>
  <p:clrMapOvr>
    <a:masterClrMapping/>
  </p:clrMapOvr>
</p:sld>
</file>

<file path=ppt/theme/theme1.xml><?xml version="1.0" encoding="utf-8"?>
<a:theme xmlns:a="http://schemas.openxmlformats.org/drawingml/2006/main" name="1_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27B69B0A5ADCE4EAE4559EFA91E895F" ma:contentTypeVersion="10" ma:contentTypeDescription="Crée un document." ma:contentTypeScope="" ma:versionID="87db81efd6f195f802192d5bb1bfaa28">
  <xsd:schema xmlns:xsd="http://www.w3.org/2001/XMLSchema" xmlns:xs="http://www.w3.org/2001/XMLSchema" xmlns:p="http://schemas.microsoft.com/office/2006/metadata/properties" xmlns:ns2="44aba8fa-dad1-4fea-b0c2-7195170edc08" targetNamespace="http://schemas.microsoft.com/office/2006/metadata/properties" ma:root="true" ma:fieldsID="8e3a1735c5bae318c09fa06914f471f5" ns2:_="">
    <xsd:import namespace="44aba8fa-dad1-4fea-b0c2-7195170edc08"/>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4aba8fa-dad1-4fea-b0c2-7195170edc0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41B69D3-4442-420A-91E9-1F2FD5B06CA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4aba8fa-dad1-4fea-b0c2-7195170edc0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1B850FC-BF66-4E77-8F83-A1B4DB3DB521}">
  <ds:schemaRefs>
    <ds:schemaRef ds:uri="http://schemas.microsoft.com/office/infopath/2007/PartnerControls"/>
    <ds:schemaRef ds:uri="http://purl.org/dc/terms/"/>
    <ds:schemaRef ds:uri="http://schemas.microsoft.com/office/2006/documentManagement/types"/>
    <ds:schemaRef ds:uri="http://www.w3.org/XML/1998/namespace"/>
    <ds:schemaRef ds:uri="http://purl.org/dc/elements/1.1/"/>
    <ds:schemaRef ds:uri="http://schemas.openxmlformats.org/package/2006/metadata/core-properties"/>
    <ds:schemaRef ds:uri="44aba8fa-dad1-4fea-b0c2-7195170edc08"/>
    <ds:schemaRef ds:uri="http://schemas.microsoft.com/office/2006/metadata/properties"/>
    <ds:schemaRef ds:uri="http://purl.org/dc/dcmitype/"/>
  </ds:schemaRefs>
</ds:datastoreItem>
</file>

<file path=customXml/itemProps3.xml><?xml version="1.0" encoding="utf-8"?>
<ds:datastoreItem xmlns:ds="http://schemas.openxmlformats.org/officeDocument/2006/customXml" ds:itemID="{C4F3404F-25A2-41CE-A48A-A997255415F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17889</TotalTime>
  <Words>2425</Words>
  <Application>Microsoft Office PowerPoint</Application>
  <PresentationFormat>Grand écran</PresentationFormat>
  <Paragraphs>171</Paragraphs>
  <Slides>17</Slides>
  <Notes>7</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17</vt:i4>
      </vt:variant>
    </vt:vector>
  </HeadingPairs>
  <TitlesOfParts>
    <vt:vector size="25" baseType="lpstr">
      <vt:lpstr>Arial</vt:lpstr>
      <vt:lpstr>Calibri</vt:lpstr>
      <vt:lpstr>Calibri Light</vt:lpstr>
      <vt:lpstr>Courier New</vt:lpstr>
      <vt:lpstr>Symbol</vt:lpstr>
      <vt:lpstr>Times New Roman</vt:lpstr>
      <vt:lpstr>Wingdings</vt:lpstr>
      <vt:lpstr>1_Thème Office</vt:lpstr>
      <vt:lpstr>Présentation PowerPoint</vt:lpstr>
      <vt:lpstr>Entente du RQEI, en collaboration avec l’EÉ et le MELCCFP, sur la structuration des filières de l’hydrogène vert et des bioénergies au Québec.</vt:lpstr>
      <vt:lpstr>Entente du RQEI, en collaboration avec l’EÉ et le MELCCFP, sur la structuration des filières de l’hydrogène vert et des bioénergies au Québec.</vt:lpstr>
      <vt:lpstr>Présentation PowerPoint</vt:lpstr>
      <vt:lpstr>Trois subventions seront attribuées</vt:lpstr>
      <vt:lpstr>Vitrine technologique ?</vt:lpstr>
      <vt:lpstr>Rappel sur les objectifs du financement </vt:lpstr>
      <vt:lpstr>Modalités de l’appel à projets</vt:lpstr>
      <vt:lpstr>Modalités de l’appel à projets</vt:lpstr>
      <vt:lpstr>Modalités de l’appel à projets</vt:lpstr>
      <vt:lpstr>Modalités de l’appel à projets</vt:lpstr>
      <vt:lpstr>Critères d’évaluation</vt:lpstr>
      <vt:lpstr>Critères d’évaluation</vt:lpstr>
      <vt:lpstr>Cibles et indicateurs du projet</vt:lpstr>
      <vt:lpstr>Dates importantes</vt:lpstr>
      <vt:lpstr>Questions ?</vt:lpstr>
      <vt:lpstr>Annexe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Suivis de steph</dc:title>
  <dc:creator>Stéphanie Simard</dc:creator>
  <cp:lastModifiedBy>Barnabé, Simon</cp:lastModifiedBy>
  <cp:revision>152</cp:revision>
  <dcterms:created xsi:type="dcterms:W3CDTF">2021-04-01T14:13:59Z</dcterms:created>
  <dcterms:modified xsi:type="dcterms:W3CDTF">2025-09-02T02:34:22Z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0x010100227B69B0A5ADCE4EAE4559EFA91E895F</vt:lpwstr>
  </property>
</Properties>
</file>